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702" r:id="rId2"/>
  </p:sldMasterIdLst>
  <p:notesMasterIdLst>
    <p:notesMasterId r:id="rId62"/>
  </p:notesMasterIdLst>
  <p:sldIdLst>
    <p:sldId id="793" r:id="rId3"/>
    <p:sldId id="833" r:id="rId4"/>
    <p:sldId id="347" r:id="rId5"/>
    <p:sldId id="804" r:id="rId6"/>
    <p:sldId id="316" r:id="rId7"/>
    <p:sldId id="818" r:id="rId8"/>
    <p:sldId id="794" r:id="rId9"/>
    <p:sldId id="287" r:id="rId10"/>
    <p:sldId id="671" r:id="rId11"/>
    <p:sldId id="786" r:id="rId12"/>
    <p:sldId id="787" r:id="rId13"/>
    <p:sldId id="288" r:id="rId14"/>
    <p:sldId id="792" r:id="rId15"/>
    <p:sldId id="609" r:id="rId16"/>
    <p:sldId id="788" r:id="rId17"/>
    <p:sldId id="791" r:id="rId18"/>
    <p:sldId id="608" r:id="rId19"/>
    <p:sldId id="805" r:id="rId20"/>
    <p:sldId id="789" r:id="rId21"/>
    <p:sldId id="775" r:id="rId22"/>
    <p:sldId id="672" r:id="rId23"/>
    <p:sldId id="604" r:id="rId24"/>
    <p:sldId id="795" r:id="rId25"/>
    <p:sldId id="292" r:id="rId26"/>
    <p:sldId id="715" r:id="rId27"/>
    <p:sldId id="785" r:id="rId28"/>
    <p:sldId id="294" r:id="rId29"/>
    <p:sldId id="817" r:id="rId30"/>
    <p:sldId id="796" r:id="rId31"/>
    <p:sldId id="632" r:id="rId32"/>
    <p:sldId id="801" r:id="rId33"/>
    <p:sldId id="784" r:id="rId34"/>
    <p:sldId id="798" r:id="rId35"/>
    <p:sldId id="651" r:id="rId36"/>
    <p:sldId id="653" r:id="rId37"/>
    <p:sldId id="656" r:id="rId38"/>
    <p:sldId id="654" r:id="rId39"/>
    <p:sldId id="797" r:id="rId40"/>
    <p:sldId id="637" r:id="rId41"/>
    <p:sldId id="638" r:id="rId42"/>
    <p:sldId id="639" r:id="rId43"/>
    <p:sldId id="640" r:id="rId44"/>
    <p:sldId id="641" r:id="rId45"/>
    <p:sldId id="642" r:id="rId46"/>
    <p:sldId id="643" r:id="rId47"/>
    <p:sldId id="644" r:id="rId48"/>
    <p:sldId id="790" r:id="rId49"/>
    <p:sldId id="807" r:id="rId50"/>
    <p:sldId id="799" r:id="rId51"/>
    <p:sldId id="301" r:id="rId52"/>
    <p:sldId id="312" r:id="rId53"/>
    <p:sldId id="806" r:id="rId54"/>
    <p:sldId id="819" r:id="rId55"/>
    <p:sldId id="657" r:id="rId56"/>
    <p:sldId id="658" r:id="rId57"/>
    <p:sldId id="800" r:id="rId58"/>
    <p:sldId id="720" r:id="rId59"/>
    <p:sldId id="718" r:id="rId60"/>
    <p:sldId id="317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6" autoAdjust="0"/>
    <p:restoredTop sz="90552" autoAdjust="0"/>
  </p:normalViewPr>
  <p:slideViewPr>
    <p:cSldViewPr>
      <p:cViewPr varScale="1">
        <p:scale>
          <a:sx n="107" d="100"/>
          <a:sy n="107" d="100"/>
        </p:scale>
        <p:origin x="22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1BFC5D-D32C-2A4C-9939-B0F2270C66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4D292-AB97-B94C-85C9-53DFCE8E805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16A35E3-0919-DC42-940F-93E8C0224A74}" type="datetimeFigureOut">
              <a:rPr lang="en-GB"/>
              <a:pPr>
                <a:defRPr/>
              </a:pPr>
              <a:t>28/04/2021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ABB70B-B6B5-7A45-A588-7F313249F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A7B3BE1-77AE-0C4D-9977-EFA0CB018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9BC64-DD7C-1649-8492-2F921ACF70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D9FE1-4D62-DE4E-9CD6-78A3BBD6E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53E420-2582-0D4A-9A27-42AF1F2351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A8EB4C36-8D58-C448-B388-E92CE1C2F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9F46A40C-6634-1748-A3DC-14DB21696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de-DE" dirty="0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CD717DF8-FD70-D745-BBEC-F69462075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6018C3-385C-0949-97A0-E3A391EADB68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0D1EAF82-7E5E-D348-9240-FFB16F974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F64A9B53-3DD3-4B4C-B1FD-2BEDDFC5D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C5F5E99D-AD06-1A47-A038-2A69A5D4F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2735D4-793B-374F-B869-CBD0DC061C67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70764E2B-A4D2-564E-B989-C564508DA5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33A891A0-2902-4843-B537-74D1406E9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DFE9B58F-16E0-FC48-BF53-AF4D8F2C4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2F0DCE-37B3-B741-B574-6A33416353E6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8A3D1CEA-DC08-4B4D-828B-35A246A7D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8FD3F235-FEC4-CA4D-8004-D08A2D562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36CDCADE-6457-0842-8C02-D20CDADF4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5C7FA0-7B48-E048-833E-49DD821228CB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DD92EB8-C4E2-194E-87F9-7AFD4453B7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AFB169AA-04AF-2043-B7EF-607C19683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B598D15D-B958-584C-A4FD-047CAC038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56CA1B-4D61-3744-A926-28E06FEBE07C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DA2E0DB2-450C-DA41-B2A8-B7A00077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D981D9E1-13F2-D34B-AF73-5C9F08110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509433EF-286E-274E-922B-77E5F5717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EDDE56-57E9-6842-8B99-6E2B6A0E72CB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96995D5D-88A7-3242-9DB0-7B49A6480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3B7C7CE1-C5BE-7340-8435-4D7949E76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de-DE" dirty="0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029BFED4-E03B-B24C-B8D8-A29ADE83D0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C46263-6D65-BA42-BA0D-DA538B82D45C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96995D5D-88A7-3242-9DB0-7B49A6480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3B7C7CE1-C5BE-7340-8435-4D7949E76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de-DE" dirty="0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029BFED4-E03B-B24C-B8D8-A29ADE83D0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C46263-6D65-BA42-BA0D-DA538B82D45C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2708468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2EB11D2F-BB7A-2643-9EDC-D8D1F59791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2E94BBFB-4563-A044-B044-C5C6FECB5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1B8BA012-4028-1B4B-AF43-FF297434F3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744F44-D646-7A42-898B-88CE21DAB3EB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>
            <a:extLst>
              <a:ext uri="{FF2B5EF4-FFF2-40B4-BE49-F238E27FC236}">
                <a16:creationId xmlns:a16="http://schemas.microsoft.com/office/drawing/2014/main" id="{2E18EB09-3F2C-7346-82B4-370CE6EDEB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8" name="Notes Placeholder 2">
            <a:extLst>
              <a:ext uri="{FF2B5EF4-FFF2-40B4-BE49-F238E27FC236}">
                <a16:creationId xmlns:a16="http://schemas.microsoft.com/office/drawing/2014/main" id="{DEE25A7D-5463-4F4A-AD54-46350132E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de-DE" dirty="0"/>
              <a:t>Image segmentation macro worked fine from the recorder without any modification</a:t>
            </a:r>
          </a:p>
          <a:p>
            <a:pPr>
              <a:spcBef>
                <a:spcPct val="0"/>
              </a:spcBef>
            </a:pPr>
            <a:r>
              <a:rPr lang="en-GB" altLang="de-DE" dirty="0"/>
              <a:t>Unfortunately that is not always the case</a:t>
            </a:r>
          </a:p>
          <a:p>
            <a:pPr>
              <a:spcBef>
                <a:spcPct val="0"/>
              </a:spcBef>
            </a:pPr>
            <a:endParaRPr lang="en-GB" altLang="de-DE" dirty="0"/>
          </a:p>
        </p:txBody>
      </p:sp>
      <p:sp>
        <p:nvSpPr>
          <p:cNvPr id="75779" name="Slide Number Placeholder 3">
            <a:extLst>
              <a:ext uri="{FF2B5EF4-FFF2-40B4-BE49-F238E27FC236}">
                <a16:creationId xmlns:a16="http://schemas.microsoft.com/office/drawing/2014/main" id="{44A31BDE-8B05-DF4A-B2E1-5B32749C99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2131C8-E4B3-3E43-AC7A-264B3FE3DC3B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?</a:t>
            </a:r>
          </a:p>
          <a:p>
            <a:r>
              <a:rPr lang="de-DE" dirty="0"/>
              <a:t>-&gt; Much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9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float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3E420-2582-0D4A-9A27-42AF1F2351D0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533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D15DE2D9-C6FC-8C4E-8D1A-E60E10E4E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6A9541D9-2399-3241-8010-47E5CA486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/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467D9653-43CC-1F4A-8BD2-B73F4BA06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23EBF58-F080-5643-A059-D8EB0402500B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C02D6FD8-2BD5-F54B-82B6-447A37466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FA3C5CD2-B7EF-D640-8C1B-ACBC0980D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de-DE"/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A7A6456F-37C2-A245-875A-DDE848587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EDC7D8-9083-084C-88D8-E230EB3EF76E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326DAEAE-C456-0F41-9D22-D88F940AA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E5955C3D-5DDD-714B-B66A-62E6D2C39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de-DE"/>
              <a:t>Show output?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D65C1E5E-0774-2C49-A385-AE65F9D94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55E2BF-D0C0-5B47-A3F6-C18B26AED42F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34A2B230-E23B-2F40-902D-5F4FCB9D5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C70547D3-F590-7F42-AB61-D8C152C25D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de-DE">
                <a:sym typeface="Wingdings" pitchFamily="2" charset="2"/>
              </a:rPr>
              <a:t>How to know the existing commands?</a:t>
            </a:r>
          </a:p>
          <a:p>
            <a:pPr>
              <a:spcBef>
                <a:spcPct val="0"/>
              </a:spcBef>
            </a:pPr>
            <a:r>
              <a:rPr lang="en-GB" altLang="de-DE">
                <a:sym typeface="Wingdings" pitchFamily="2" charset="2"/>
              </a:rPr>
              <a:t>2 main sources the macro recorder and macro built-in webpage</a:t>
            </a:r>
          </a:p>
          <a:p>
            <a:pPr>
              <a:spcBef>
                <a:spcPct val="0"/>
              </a:spcBef>
            </a:pPr>
            <a:r>
              <a:rPr lang="en-GB" altLang="de-DE">
                <a:sym typeface="Wingdings" pitchFamily="2" charset="2"/>
              </a:rPr>
              <a:t>+ autocomplete</a:t>
            </a:r>
            <a:endParaRPr lang="en-GB" altLang="de-DE"/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79C5156A-DF01-4F40-8AC2-838A210B7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4134BA-DFFE-B843-8EB4-6E7CF1B6E14C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E7532FE4-A15A-FA45-B49E-D814C1ED66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58EA2697-6E99-9048-AA03-26C9B15E3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AFE396CC-6A4C-FB47-BDDA-E867C44EA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04BFB1-3F64-8B46-9C79-C6DCEFE7CD25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B0C62E7-EF36-1643-94E1-3B1DEC169D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272D936A-66E1-8942-85E9-64BA9DDD5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de-DE"/>
              <a:t>To run your macro:</a:t>
            </a:r>
          </a:p>
          <a:p>
            <a:pPr>
              <a:spcBef>
                <a:spcPct val="0"/>
              </a:spcBef>
            </a:pPr>
            <a:r>
              <a:rPr lang="en-GB" altLang="de-DE"/>
              <a:t>Click “create” to open your recording in the script editor</a:t>
            </a:r>
          </a:p>
          <a:p>
            <a:pPr>
              <a:spcBef>
                <a:spcPct val="0"/>
              </a:spcBef>
            </a:pPr>
            <a:r>
              <a:rPr lang="en-GB" altLang="de-DE"/>
              <a:t>Open a new image and run the macro</a:t>
            </a:r>
          </a:p>
          <a:p>
            <a:pPr>
              <a:spcBef>
                <a:spcPct val="0"/>
              </a:spcBef>
            </a:pPr>
            <a:endParaRPr lang="en-GB" altLang="de-DE"/>
          </a:p>
          <a:p>
            <a:pPr>
              <a:spcBef>
                <a:spcPct val="0"/>
              </a:spcBef>
            </a:pPr>
            <a:r>
              <a:rPr lang="en-GB" altLang="de-DE"/>
              <a:t>It works right away!</a:t>
            </a:r>
          </a:p>
          <a:p>
            <a:pPr>
              <a:spcBef>
                <a:spcPct val="0"/>
              </a:spcBef>
            </a:pPr>
            <a:r>
              <a:rPr lang="en-GB" altLang="de-DE"/>
              <a:t>Each command processes the image in focus</a:t>
            </a:r>
          </a:p>
          <a:p>
            <a:pPr>
              <a:spcBef>
                <a:spcPct val="0"/>
              </a:spcBef>
            </a:pPr>
            <a:r>
              <a:rPr lang="en-GB" altLang="de-DE"/>
              <a:t>In practice the image in focus is often the one that was created or modified by the previous command</a:t>
            </a:r>
          </a:p>
          <a:p>
            <a:pPr>
              <a:spcBef>
                <a:spcPct val="0"/>
              </a:spcBef>
            </a:pPr>
            <a:r>
              <a:rPr lang="en-GB" altLang="de-DE"/>
              <a:t>Or the last one clicked before you run the macro</a:t>
            </a:r>
          </a:p>
          <a:p>
            <a:pPr>
              <a:spcBef>
                <a:spcPct val="0"/>
              </a:spcBef>
            </a:pPr>
            <a:endParaRPr lang="en-GB" altLang="de-DE"/>
          </a:p>
          <a:p>
            <a:pPr>
              <a:spcBef>
                <a:spcPct val="0"/>
              </a:spcBef>
            </a:pPr>
            <a:endParaRPr lang="en-GB" altLang="de-DE"/>
          </a:p>
          <a:p>
            <a:pPr>
              <a:spcBef>
                <a:spcPct val="0"/>
              </a:spcBef>
            </a:pPr>
            <a:endParaRPr lang="de-DE" altLang="de-DE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1FB0A10C-942E-3B4E-9EF0-06AC96E9DD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9DB3E-52DE-DB4E-A853-D93468A72AB5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2C8D6E7D-A729-9C48-8C6D-8008303C9B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A63EEB7D-48A7-D943-9B91-8E6DFE191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de-DE" dirty="0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DAEEFDFB-03BE-EA46-8887-29E486D4EE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ECE775-2A3E-A645-BCD4-2C57CF1F3A05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FB88EC7D-2DA4-714A-A1FF-59046D858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A5DC6D46-A96C-174A-A74F-897420B6F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/>
              <a:t>Q: </a:t>
            </a:r>
            <a:r>
              <a:rPr lang="de-DE" altLang="de-DE" dirty="0" err="1"/>
              <a:t>what</a:t>
            </a:r>
            <a:r>
              <a:rPr lang="de-DE" altLang="de-DE" dirty="0"/>
              <a:t> </a:t>
            </a:r>
            <a:r>
              <a:rPr lang="de-DE" altLang="de-DE" dirty="0" err="1"/>
              <a:t>is</a:t>
            </a:r>
            <a:r>
              <a:rPr lang="de-DE" altLang="de-DE" dirty="0"/>
              <a:t> </a:t>
            </a:r>
            <a:r>
              <a:rPr lang="de-DE" altLang="de-DE" dirty="0" err="1"/>
              <a:t>annoying</a:t>
            </a:r>
            <a:r>
              <a:rPr lang="de-DE" altLang="de-DE" dirty="0"/>
              <a:t> </a:t>
            </a:r>
            <a:r>
              <a:rPr lang="de-DE" altLang="de-DE" dirty="0" err="1"/>
              <a:t>about</a:t>
            </a:r>
            <a:r>
              <a:rPr lang="de-DE" altLang="de-DE" dirty="0"/>
              <a:t>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macro</a:t>
            </a:r>
            <a:r>
              <a:rPr lang="de-DE" altLang="de-DE" dirty="0"/>
              <a:t>: </a:t>
            </a:r>
            <a:r>
              <a:rPr lang="de-DE" altLang="de-DE" dirty="0" err="1"/>
              <a:t>it</a:t>
            </a:r>
            <a:r>
              <a:rPr lang="de-DE" altLang="de-DE" dirty="0"/>
              <a:t> </a:t>
            </a:r>
            <a:r>
              <a:rPr lang="de-DE" altLang="de-DE" dirty="0" err="1"/>
              <a:t>doesn‘t</a:t>
            </a:r>
            <a:r>
              <a:rPr lang="de-DE" altLang="de-DE" dirty="0"/>
              <a:t> </a:t>
            </a:r>
            <a:r>
              <a:rPr lang="de-DE" altLang="de-DE" dirty="0" err="1"/>
              <a:t>work</a:t>
            </a:r>
            <a:r>
              <a:rPr lang="de-DE" altLang="de-DE" dirty="0"/>
              <a:t> on an </a:t>
            </a:r>
            <a:r>
              <a:rPr lang="de-DE" altLang="de-DE" dirty="0" err="1"/>
              <a:t>image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a different </a:t>
            </a:r>
            <a:r>
              <a:rPr lang="de-DE" altLang="de-DE" dirty="0" err="1"/>
              <a:t>name</a:t>
            </a:r>
            <a:r>
              <a:rPr lang="de-DE" altLang="de-DE" dirty="0"/>
              <a:t>.</a:t>
            </a:r>
            <a:br>
              <a:rPr lang="de-DE" altLang="de-DE" dirty="0"/>
            </a:br>
            <a:r>
              <a:rPr lang="de-DE" altLang="de-DE" dirty="0"/>
              <a:t>In </a:t>
            </a:r>
            <a:r>
              <a:rPr lang="de-DE" altLang="de-DE" dirty="0" err="1"/>
              <a:t>next</a:t>
            </a:r>
            <a:r>
              <a:rPr lang="de-DE" altLang="de-DE" dirty="0"/>
              <a:t> </a:t>
            </a:r>
            <a:r>
              <a:rPr lang="de-DE" altLang="de-DE" dirty="0" err="1"/>
              <a:t>sections</a:t>
            </a:r>
            <a:r>
              <a:rPr lang="de-DE" altLang="de-DE" dirty="0"/>
              <a:t> </a:t>
            </a:r>
            <a:r>
              <a:rPr lang="de-DE" altLang="de-DE" dirty="0" err="1"/>
              <a:t>we</a:t>
            </a:r>
            <a:r>
              <a:rPr lang="de-DE" altLang="de-DE" dirty="0"/>
              <a:t> will </a:t>
            </a:r>
            <a:r>
              <a:rPr lang="de-DE" altLang="de-DE" dirty="0" err="1"/>
              <a:t>see</a:t>
            </a:r>
            <a:r>
              <a:rPr lang="de-DE" altLang="de-DE" dirty="0"/>
              <a:t> </a:t>
            </a:r>
            <a:r>
              <a:rPr lang="de-DE" altLang="de-DE" dirty="0" err="1"/>
              <a:t>how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fix </a:t>
            </a:r>
            <a:r>
              <a:rPr lang="de-DE" altLang="de-DE" dirty="0" err="1"/>
              <a:t>this</a:t>
            </a:r>
            <a:r>
              <a:rPr lang="de-DE" altLang="de-DE" dirty="0"/>
              <a:t>! 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F2E6127E-9547-FB4F-9CFA-364459DE1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6DC6D23-02C7-0948-BAE4-281575568A92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3E420-2582-0D4A-9A27-42AF1F2351D0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59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C7299F-4912-C241-8A0E-55527C7F2784}"/>
              </a:ext>
            </a:extLst>
          </p:cNvPr>
          <p:cNvSpPr txBox="1">
            <a:spLocks/>
          </p:cNvSpPr>
          <p:nvPr userDrawn="1"/>
        </p:nvSpPr>
        <p:spPr>
          <a:xfrm>
            <a:off x="1187450" y="2781300"/>
            <a:ext cx="7561263" cy="8191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GB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45EB8C-95BD-D546-B010-25C6BCAFB582}"/>
              </a:ext>
            </a:extLst>
          </p:cNvPr>
          <p:cNvCxnSpPr/>
          <p:nvPr userDrawn="1"/>
        </p:nvCxnSpPr>
        <p:spPr>
          <a:xfrm>
            <a:off x="1547813" y="1484313"/>
            <a:ext cx="5256212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 descr="CBGlogo.png">
            <a:extLst>
              <a:ext uri="{FF2B5EF4-FFF2-40B4-BE49-F238E27FC236}">
                <a16:creationId xmlns:a16="http://schemas.microsoft.com/office/drawing/2014/main" id="{B5CB36AB-09C7-A048-AB6D-7D42927863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19425"/>
            <a:ext cx="151288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2996952"/>
            <a:ext cx="4464496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1547664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9823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3" descr="CBGlogo.png">
            <a:extLst>
              <a:ext uri="{FF2B5EF4-FFF2-40B4-BE49-F238E27FC236}">
                <a16:creationId xmlns:a16="http://schemas.microsoft.com/office/drawing/2014/main" id="{96D8A4BA-AC13-A34E-9680-22A00C61896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71438"/>
            <a:ext cx="199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C9B94-9E59-FB4F-BF92-8859EA2D2D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65888"/>
            <a:ext cx="1944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6B54C05-1C1A-2143-8535-D34E46703C5C}" type="slidenum">
              <a:rPr lang="en-US" altLang="de-DE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de-DE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61772-4124-A441-9474-04AFEF31DE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35188" y="30163"/>
            <a:ext cx="1592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accent1"/>
                </a:solidFill>
              </a:rPr>
              <a:t>IJ Macro Basics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51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3" descr="CBGlogo.png">
            <a:extLst>
              <a:ext uri="{FF2B5EF4-FFF2-40B4-BE49-F238E27FC236}">
                <a16:creationId xmlns:a16="http://schemas.microsoft.com/office/drawing/2014/main" id="{E02EEB1A-E0C0-804F-9185-2CC884D7ED1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71438"/>
            <a:ext cx="199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7FDB9-4444-384B-BDCF-9EEACA80C0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65888"/>
            <a:ext cx="1944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E4C4842-40C7-9A47-AA5A-BD9A25B1D4E6}" type="slidenum">
              <a:rPr lang="en-US" altLang="de-DE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de-DE">
              <a:solidFill>
                <a:srgbClr val="7F7F7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FDF23-4EFF-9346-B916-D3B6646684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35188" y="30163"/>
            <a:ext cx="158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de-DE" altLang="de-DE">
                <a:solidFill>
                  <a:schemeClr val="accent1"/>
                </a:solidFill>
              </a:rPr>
              <a:t>IJ Macro Basics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99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7059" y="2996456"/>
            <a:ext cx="4086918" cy="36004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34020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6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/>
              <a:t>Edit Master text styles</a:t>
            </a:r>
          </a:p>
          <a:p>
            <a:pPr marL="0" lvl="1" defTabSz="914400"/>
            <a:r>
              <a:rPr lang="en-US"/>
              <a:t>Second level</a:t>
            </a:r>
          </a:p>
        </p:txBody>
      </p:sp>
      <p:pic>
        <p:nvPicPr>
          <p:cNvPr id="11" name="Picture 10" descr="CBGlogo.png">
            <a:extLst>
              <a:ext uri="{FF2B5EF4-FFF2-40B4-BE49-F238E27FC236}">
                <a16:creationId xmlns:a16="http://schemas.microsoft.com/office/drawing/2014/main" id="{1A0CD5E6-052F-2E4D-A947-F0B1D64FBF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43" y="2901282"/>
            <a:ext cx="1512167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/>
        </p:nvSpPr>
        <p:spPr>
          <a:xfrm>
            <a:off x="2135188" y="30470"/>
            <a:ext cx="16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>
                <a:solidFill>
                  <a:schemeClr val="accent1"/>
                </a:solidFill>
              </a:rPr>
              <a:t>IJ </a:t>
            </a:r>
            <a:r>
              <a:rPr lang="de-DE" altLang="de-DE" dirty="0" err="1">
                <a:solidFill>
                  <a:schemeClr val="accent1"/>
                </a:solidFill>
              </a:rPr>
              <a:t>Macro</a:t>
            </a:r>
            <a:r>
              <a:rPr lang="de-DE" altLang="de-DE" dirty="0">
                <a:solidFill>
                  <a:schemeClr val="accent1"/>
                </a:solidFill>
              </a:rPr>
              <a:t>: Basics</a:t>
            </a:r>
          </a:p>
        </p:txBody>
      </p:sp>
      <p:pic>
        <p:nvPicPr>
          <p:cNvPr id="7" name="Picture 6" descr="CBGlogo.png">
            <a:extLst>
              <a:ext uri="{FF2B5EF4-FFF2-40B4-BE49-F238E27FC236}">
                <a16:creationId xmlns:a16="http://schemas.microsoft.com/office/drawing/2014/main" id="{AAF60F45-C7DD-2849-9622-E9A655AAA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9" name="Picture 10" descr="CBGlogo.png">
            <a:extLst>
              <a:ext uri="{FF2B5EF4-FFF2-40B4-BE49-F238E27FC236}">
                <a16:creationId xmlns:a16="http://schemas.microsoft.com/office/drawing/2014/main" id="{A66735CA-2B00-0248-B6F3-AB57C2DC14B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71438"/>
            <a:ext cx="199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BC0C10E-8B47-D44E-BE5C-30CB3DB3B6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65888"/>
            <a:ext cx="1944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6C8702F-3F94-234C-A0A9-EB546C0B1707}" type="slidenum">
              <a:rPr lang="en-US" altLang="de-DE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1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6" descr="CBGlogo.png">
            <a:extLst>
              <a:ext uri="{FF2B5EF4-FFF2-40B4-BE49-F238E27FC236}">
                <a16:creationId xmlns:a16="http://schemas.microsoft.com/office/drawing/2014/main" id="{EA8761B8-23B4-DB44-8537-33EAEC0DFC1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71438"/>
            <a:ext cx="1990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A52B07F-7538-0C43-A7B2-489B84DDEA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65888"/>
            <a:ext cx="1944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634D792-1CC9-9843-9814-D5DBDA215B50}" type="slidenum">
              <a:rPr lang="en-US" altLang="de-DE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de-DE">
              <a:solidFill>
                <a:srgbClr val="7F7F7F"/>
              </a:solidFill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913E91A-AD6C-424C-B63C-BA4F2EA1AC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35188" y="30163"/>
            <a:ext cx="16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de-DE" altLang="de-DE" dirty="0">
                <a:solidFill>
                  <a:schemeClr val="accent1"/>
                </a:solidFill>
              </a:rPr>
              <a:t>IJ </a:t>
            </a:r>
            <a:r>
              <a:rPr lang="de-DE" altLang="de-DE" dirty="0" err="1">
                <a:solidFill>
                  <a:schemeClr val="accent1"/>
                </a:solidFill>
              </a:rPr>
              <a:t>Macro</a:t>
            </a:r>
            <a:r>
              <a:rPr lang="de-DE" altLang="de-DE" dirty="0">
                <a:solidFill>
                  <a:schemeClr val="accent1"/>
                </a:solidFill>
              </a:rPr>
              <a:t>: Basics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BGlogo.png">
            <a:extLst>
              <a:ext uri="{FF2B5EF4-FFF2-40B4-BE49-F238E27FC236}">
                <a16:creationId xmlns:a16="http://schemas.microsoft.com/office/drawing/2014/main" id="{DC8E35AB-5561-2144-A9F1-E6D60F4D0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4" y="89462"/>
            <a:ext cx="1010152" cy="4175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82427-01B4-3C4D-A08A-3CCFBD44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 marL="742950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9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771E3BC-D78E-7447-9685-B07D191E7B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24075" y="333375"/>
            <a:ext cx="65627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74A4819-8C45-D74E-B431-F25B13A83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rgbClr val="17375E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7375E"/>
          </a:solidFill>
          <a:latin typeface="+mn-lt"/>
          <a:ea typeface="+mn-ea"/>
          <a:cs typeface="+mn-cs"/>
        </a:defRPr>
      </a:lvl1pPr>
      <a:lvl2pPr marL="914400" indent="-4572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7375E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7375E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7375E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17375E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developer/macro/macros.html#operato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et/developer/macro/function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4F75-BAC9-F248-B95E-E1D0B1F3C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Image Analysis with FIJI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5AC92-566C-E845-83F3-13E1C28E5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8388" y="2708275"/>
            <a:ext cx="4754562" cy="360363"/>
          </a:xfrm>
        </p:spPr>
        <p:txBody>
          <a:bodyPr rtlCol="0"/>
          <a:lstStyle/>
          <a:p>
            <a:pPr>
              <a:defRPr/>
            </a:pPr>
            <a:r>
              <a:rPr lang="en-US" b="1" dirty="0"/>
              <a:t>Noreen Walker, Gayathri Nadar</a:t>
            </a:r>
          </a:p>
          <a:p>
            <a:pPr>
              <a:defRPr/>
            </a:pPr>
            <a:r>
              <a:rPr lang="en-US" dirty="0"/>
              <a:t>Scientific Computing Facility, MPI-CBG</a:t>
            </a:r>
          </a:p>
          <a:p>
            <a:pPr>
              <a:defRPr/>
            </a:pPr>
            <a:r>
              <a:rPr lang="en-US" dirty="0"/>
              <a:t>3.-7.5.2021</a:t>
            </a:r>
          </a:p>
          <a:p>
            <a:pPr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3D466-9E0B-E841-8CB4-FD0ABB5013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4</a:t>
            </a:r>
            <a:r>
              <a:rPr lang="en-US"/>
              <a:t>. </a:t>
            </a:r>
            <a:r>
              <a:rPr lang="en-US" dirty="0"/>
              <a:t>IJ Macro: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E7D894-F04F-7B41-911A-164690F825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7813" y="4076700"/>
            <a:ext cx="6335712" cy="9302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>
                <a:solidFill>
                  <a:srgbClr val="17375E"/>
                </a:solidFill>
              </a:rPr>
              <a:t>Aim of this session: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solidFill>
                  <a:srgbClr val="17375E"/>
                </a:solidFill>
              </a:rPr>
              <a:t>Learn the basics of IJ Macro language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b="0" dirty="0">
                <a:solidFill>
                  <a:srgbClr val="17375E"/>
                </a:solidFill>
              </a:rPr>
              <a:t>Application:</a:t>
            </a:r>
            <a:r>
              <a:rPr b="0" dirty="0"/>
              <a:t> </a:t>
            </a:r>
            <a:r>
              <a:rPr lang="en-US" b="0" dirty="0">
                <a:solidFill>
                  <a:srgbClr val="17375E"/>
                </a:solidFill>
              </a:rPr>
              <a:t>W</a:t>
            </a:r>
            <a:r>
              <a:rPr b="0" dirty="0">
                <a:solidFill>
                  <a:srgbClr val="17375E"/>
                </a:solidFill>
              </a:rPr>
              <a:t>rite basic IJ macros to do image processing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1D786862-358E-064E-ABF4-B5F7FEFD5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661025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sz="1600" dirty="0">
                <a:solidFill>
                  <a:srgbClr val="17375E"/>
                </a:solidFill>
              </a:rPr>
              <a:t>With material from:</a:t>
            </a:r>
          </a:p>
          <a:p>
            <a:pPr eaLnBrk="1" hangingPunct="1"/>
            <a:r>
              <a:rPr lang="en-US" altLang="de-DE" sz="1600" b="1" dirty="0">
                <a:solidFill>
                  <a:srgbClr val="17375E"/>
                </a:solidFill>
              </a:rPr>
              <a:t>Robert </a:t>
            </a:r>
            <a:r>
              <a:rPr lang="en-US" altLang="de-DE" sz="1600" b="1" dirty="0" err="1">
                <a:solidFill>
                  <a:srgbClr val="17375E"/>
                </a:solidFill>
              </a:rPr>
              <a:t>Haase</a:t>
            </a:r>
            <a:endParaRPr lang="en-US" altLang="de-DE" sz="1600" b="1" dirty="0">
              <a:solidFill>
                <a:srgbClr val="17375E"/>
              </a:solidFill>
            </a:endParaRPr>
          </a:p>
          <a:p>
            <a:pPr eaLnBrk="1" hangingPunct="1"/>
            <a:r>
              <a:rPr lang="en-US" altLang="de-DE" sz="1600" dirty="0">
                <a:solidFill>
                  <a:srgbClr val="17375E"/>
                </a:solidFill>
              </a:rPr>
              <a:t>Benoit </a:t>
            </a:r>
            <a:r>
              <a:rPr lang="en-US" altLang="de-DE" sz="1600" dirty="0" err="1">
                <a:solidFill>
                  <a:srgbClr val="17375E"/>
                </a:solidFill>
              </a:rPr>
              <a:t>Lombardot</a:t>
            </a:r>
            <a:endParaRPr lang="en-US" altLang="de-DE" sz="1600" dirty="0">
              <a:solidFill>
                <a:srgbClr val="17375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BBE7-BC44-9246-9AF6-6FF16F2A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Syntax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D7811A8C-C630-5E42-AEB3-33199DE8EA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z="1800"/>
              <a:t>Grammar of any programming language </a:t>
            </a:r>
          </a:p>
          <a:p>
            <a:r>
              <a:rPr lang="en-US" altLang="de-DE" sz="1800"/>
              <a:t>Each language has some “rules” on how to write commands</a:t>
            </a:r>
          </a:p>
          <a:p>
            <a:endParaRPr lang="en-US" altLang="de-D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30EA3F-6CF2-A04A-8E34-C63C4F537800}"/>
              </a:ext>
            </a:extLst>
          </p:cNvPr>
          <p:cNvGraphicFramePr>
            <a:graphicFrameLocks noGrp="1"/>
          </p:cNvGraphicFramePr>
          <p:nvPr/>
        </p:nvGraphicFramePr>
        <p:xfrm>
          <a:off x="1403350" y="27813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130788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77917277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Language 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Command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904666569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IJ Macro </a:t>
                      </a:r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number = 10;</a:t>
                      </a:r>
                    </a:p>
                  </a:txBody>
                  <a:tcPr marT="45700" marB="457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6287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Python 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number = 10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304610943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C++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number = 10;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9125764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26F8A-6A88-B642-8795-58F741711C28}"/>
              </a:ext>
            </a:extLst>
          </p:cNvPr>
          <p:cNvSpPr txBox="1"/>
          <p:nvPr/>
        </p:nvSpPr>
        <p:spPr>
          <a:xfrm>
            <a:off x="6300788" y="6496050"/>
            <a:ext cx="2662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Slide adapted from: BOMP, University of Melbourne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4124-AB7A-E943-B5A9-E7C878C9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Syntax in IJ Macro Language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04CE66BA-7FA7-3E49-BA9F-BA655ABD9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703762"/>
          </a:xfrm>
        </p:spPr>
        <p:txBody>
          <a:bodyPr/>
          <a:lstStyle/>
          <a:p>
            <a:r>
              <a:rPr lang="en-US" altLang="de-DE" sz="1800"/>
              <a:t>All commands must end with </a:t>
            </a:r>
            <a:r>
              <a:rPr lang="en-US" altLang="de-DE" sz="1800" b="1"/>
              <a:t>Semicolon “ ; “</a:t>
            </a:r>
          </a:p>
          <a:p>
            <a:r>
              <a:rPr lang="en-US" altLang="de-DE" sz="1800"/>
              <a:t>This tells ImageJ, that the assignment is complete, the end of line is reached</a:t>
            </a:r>
          </a:p>
          <a:p>
            <a:endParaRPr lang="en-US" altLang="de-DE" b="1"/>
          </a:p>
          <a:p>
            <a:pPr marL="457200" lvl="1" indent="0">
              <a:buSzTx/>
              <a:buFont typeface="Arial" panose="020B0604020202020204" pitchFamily="34" charset="0"/>
              <a:buNone/>
            </a:pPr>
            <a:endParaRPr lang="en-US" altLang="de-DE" b="1"/>
          </a:p>
          <a:p>
            <a:pPr marL="457200" lvl="1" indent="0">
              <a:buSzTx/>
              <a:buFont typeface="Arial" panose="020B0604020202020204" pitchFamily="34" charset="0"/>
              <a:buNone/>
            </a:pPr>
            <a:endParaRPr lang="en-US" altLang="de-DE" b="1"/>
          </a:p>
          <a:p>
            <a:endParaRPr lang="en-US" altLang="de-DE" b="1"/>
          </a:p>
          <a:p>
            <a:r>
              <a:rPr lang="en-US" altLang="de-DE" sz="1800" b="1"/>
              <a:t>Case sensitive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DA9F4-58F7-E142-96AE-222DD8C95272}"/>
              </a:ext>
            </a:extLst>
          </p:cNvPr>
          <p:cNvSpPr txBox="1"/>
          <p:nvPr/>
        </p:nvSpPr>
        <p:spPr>
          <a:xfrm>
            <a:off x="2411760" y="2708920"/>
            <a:ext cx="280831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number 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04A7B"/>
                </a:solidFill>
                <a:latin typeface="Courier"/>
                <a:cs typeface="Courier"/>
              </a:rPr>
              <a:t>10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 dirty="0">
                <a:highlight>
                  <a:srgbClr val="F2F2F2"/>
                </a:highlight>
                <a:latin typeface="Courier"/>
                <a:cs typeface="Courier"/>
              </a:rPr>
              <a:t>number</a:t>
            </a:r>
            <a:r>
              <a:rPr lang="en-GB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1BEB5-415F-B34E-AB11-D2337503908A}"/>
              </a:ext>
            </a:extLst>
          </p:cNvPr>
          <p:cNvSpPr txBox="1"/>
          <p:nvPr/>
        </p:nvSpPr>
        <p:spPr>
          <a:xfrm>
            <a:off x="2411760" y="4191547"/>
            <a:ext cx="280831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number 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04A7B"/>
                </a:solidFill>
                <a:latin typeface="Courier"/>
                <a:cs typeface="Courier"/>
              </a:rPr>
              <a:t>10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Number 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04A7B"/>
                </a:solidFill>
                <a:latin typeface="Courier"/>
                <a:cs typeface="Courier"/>
              </a:rPr>
              <a:t>10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number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”five"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number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”Five"</a:t>
            </a:r>
            <a:r>
              <a:rPr lang="en-US" sz="14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</p:txBody>
      </p:sp>
      <p:sp>
        <p:nvSpPr>
          <p:cNvPr id="19461" name="TextBox 9">
            <a:extLst>
              <a:ext uri="{FF2B5EF4-FFF2-40B4-BE49-F238E27FC236}">
                <a16:creationId xmlns:a16="http://schemas.microsoft.com/office/drawing/2014/main" id="{020177AF-9989-1C47-8149-DBB43D247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3789363"/>
            <a:ext cx="4778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sz="9600"/>
              <a:t>}</a:t>
            </a:r>
          </a:p>
        </p:txBody>
      </p:sp>
      <p:sp>
        <p:nvSpPr>
          <p:cNvPr id="19462" name="TextBox 10">
            <a:extLst>
              <a:ext uri="{FF2B5EF4-FFF2-40B4-BE49-F238E27FC236}">
                <a16:creationId xmlns:a16="http://schemas.microsoft.com/office/drawing/2014/main" id="{2E92F477-5EF1-FA4E-9D80-941CFBE7B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588" y="4468813"/>
            <a:ext cx="1719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>
                <a:solidFill>
                  <a:srgbClr val="17375E"/>
                </a:solidFill>
              </a:rPr>
              <a:t>Are all different!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D2049-4B05-BE43-9945-7E80040EE54B}"/>
              </a:ext>
            </a:extLst>
          </p:cNvPr>
          <p:cNvSpPr txBox="1"/>
          <p:nvPr/>
        </p:nvSpPr>
        <p:spPr>
          <a:xfrm>
            <a:off x="6300788" y="6496050"/>
            <a:ext cx="2662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Slide adapted from: BOMP, University of Melbourne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CA7-75C5-2B40-9E9A-2855FECA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IJ Macros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F3DA-7A62-E248-ABFA-78CC0ABA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268413"/>
            <a:ext cx="4259263" cy="5040312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800" dirty="0"/>
              <a:t>A macro has the following </a:t>
            </a:r>
            <a:r>
              <a:rPr lang="en-GB" sz="1800" b="1" dirty="0"/>
              <a:t>elements</a:t>
            </a:r>
            <a:r>
              <a:rPr lang="en-GB" sz="1800" dirty="0"/>
              <a:t>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8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/>
              <a:t>Variables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>
                <a:solidFill>
                  <a:srgbClr val="FC24DD"/>
                </a:solidFill>
              </a:rPr>
              <a:t>Values (</a:t>
            </a:r>
            <a:r>
              <a:rPr lang="en-US" sz="1600" b="1" dirty="0">
                <a:solidFill>
                  <a:srgbClr val="7030A0"/>
                </a:solidFill>
              </a:rPr>
              <a:t>numbers</a:t>
            </a:r>
            <a:r>
              <a:rPr lang="en-US" sz="1600" b="1" dirty="0">
                <a:solidFill>
                  <a:srgbClr val="FC24DD"/>
                </a:solidFill>
              </a:rPr>
              <a:t>, vectors, texts)</a:t>
            </a:r>
            <a:endParaRPr lang="en-US" sz="16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>
                <a:solidFill>
                  <a:srgbClr val="02B22C"/>
                </a:solidFill>
              </a:rPr>
              <a:t>Comments</a:t>
            </a:r>
            <a:endParaRPr lang="en-GB" sz="1600" dirty="0">
              <a:solidFill>
                <a:srgbClr val="02B22C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They document the process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but are ignored at execution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>
                <a:solidFill>
                  <a:srgbClr val="A79C00"/>
                </a:solidFill>
              </a:rPr>
              <a:t>Commands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Perform tasks.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Are functions.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>
                <a:solidFill>
                  <a:srgbClr val="0432FF"/>
                </a:solidFill>
              </a:rPr>
              <a:t>Loops, conditions, custom functions </a:t>
            </a:r>
            <a:endParaRPr lang="en-GB" sz="16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dirty="0"/>
              <a:t>… and more</a:t>
            </a:r>
          </a:p>
        </p:txBody>
      </p:sp>
      <p:sp>
        <p:nvSpPr>
          <p:cNvPr id="20483" name="Picture 2">
            <a:extLst>
              <a:ext uri="{FF2B5EF4-FFF2-40B4-BE49-F238E27FC236}">
                <a16:creationId xmlns:a16="http://schemas.microsoft.com/office/drawing/2014/main" id="{29844E00-AA7B-984F-9663-76A7503D99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6825" y="1052513"/>
            <a:ext cx="35210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C2D34D9-D978-BA4D-9C15-2FEFADBD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33" y="1232433"/>
            <a:ext cx="3521867" cy="51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CF76-688B-4FDD-8E21-041A31ED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4149-015F-484B-9814-95FD6683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88" y="1274763"/>
            <a:ext cx="8293100" cy="46355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Variables hold </a:t>
            </a:r>
            <a:r>
              <a:rPr lang="en-US" sz="1800" dirty="0">
                <a:solidFill>
                  <a:srgbClr val="7030A0"/>
                </a:solidFill>
              </a:rPr>
              <a:t>values. </a:t>
            </a:r>
            <a:r>
              <a:rPr lang="en-US" sz="1800" dirty="0"/>
              <a:t>Could be</a:t>
            </a:r>
            <a:r>
              <a:rPr lang="en-US" sz="1800" dirty="0">
                <a:solidFill>
                  <a:srgbClr val="7030A0"/>
                </a:solidFill>
              </a:rPr>
              <a:t> numbers </a:t>
            </a:r>
            <a:r>
              <a:rPr lang="en-US" sz="1800" dirty="0"/>
              <a:t>or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FC24DD"/>
                </a:solidFill>
              </a:rPr>
              <a:t>strings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7030A0"/>
                </a:solidFill>
              </a:rPr>
              <a:t>arrays.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800" dirty="0"/>
          </a:p>
        </p:txBody>
      </p:sp>
      <p:grpSp>
        <p:nvGrpSpPr>
          <p:cNvPr id="21508" name="Group 25">
            <a:extLst>
              <a:ext uri="{FF2B5EF4-FFF2-40B4-BE49-F238E27FC236}">
                <a16:creationId xmlns:a16="http://schemas.microsoft.com/office/drawing/2014/main" id="{4F1332F6-4539-B04E-8436-5FA1A30D6F18}"/>
              </a:ext>
            </a:extLst>
          </p:cNvPr>
          <p:cNvGrpSpPr>
            <a:grpSpLocks/>
          </p:cNvGrpSpPr>
          <p:nvPr/>
        </p:nvGrpSpPr>
        <p:grpSpPr bwMode="auto">
          <a:xfrm>
            <a:off x="1627188" y="3636963"/>
            <a:ext cx="3125787" cy="2076450"/>
            <a:chOff x="1547664" y="4231828"/>
            <a:chExt cx="3125829" cy="20774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02967A-1284-4A20-A9E2-5B7FEF2DBA3A}"/>
                </a:ext>
              </a:extLst>
            </p:cNvPr>
            <p:cNvSpPr txBox="1"/>
            <p:nvPr/>
          </p:nvSpPr>
          <p:spPr>
            <a:xfrm>
              <a:off x="1547664" y="4231828"/>
              <a:ext cx="3125829" cy="2077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initialise program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a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1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b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2.5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endParaRPr lang="en-US" sz="1200" dirty="0">
                <a:solidFill>
                  <a:srgbClr val="1A9513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run complicated algorithm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final_result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= a </a:t>
              </a:r>
              <a:r>
                <a:rPr lang="en-GB" sz="1200" dirty="0">
                  <a:solidFill>
                    <a:schemeClr val="accent2">
                      <a:lumMod val="75000"/>
                    </a:schemeClr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+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b;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print the result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 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final_result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EEA212-70E2-4D2B-A018-46C609BA84A8}"/>
                </a:ext>
              </a:extLst>
            </p:cNvPr>
            <p:cNvSpPr txBox="1"/>
            <p:nvPr/>
          </p:nvSpPr>
          <p:spPr>
            <a:xfrm>
              <a:off x="3992447" y="6064722"/>
              <a:ext cx="681046" cy="2080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5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variables.ijm</a:t>
              </a:r>
              <a:endParaRPr lang="en-US" sz="75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4C4C1D4-2838-7F43-A724-E25FB65650F0}"/>
              </a:ext>
            </a:extLst>
          </p:cNvPr>
          <p:cNvSpPr/>
          <p:nvPr/>
        </p:nvSpPr>
        <p:spPr>
          <a:xfrm>
            <a:off x="2195513" y="2420938"/>
            <a:ext cx="1368425" cy="504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myVariable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E1A03C-5029-2144-B8E9-A773A765D33C}"/>
              </a:ext>
            </a:extLst>
          </p:cNvPr>
          <p:cNvCxnSpPr>
            <a:cxnSpLocks/>
          </p:cNvCxnSpPr>
          <p:nvPr/>
        </p:nvCxnSpPr>
        <p:spPr>
          <a:xfrm flipH="1">
            <a:off x="3878263" y="2533650"/>
            <a:ext cx="1714500" cy="31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9B1E97-F0AE-CF42-A53B-9D4F24424BFC}"/>
              </a:ext>
            </a:extLst>
          </p:cNvPr>
          <p:cNvCxnSpPr>
            <a:cxnSpLocks/>
          </p:cNvCxnSpPr>
          <p:nvPr/>
        </p:nvCxnSpPr>
        <p:spPr>
          <a:xfrm flipH="1" flipV="1">
            <a:off x="3878263" y="2717800"/>
            <a:ext cx="1714500" cy="166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2" name="TextBox 11">
            <a:extLst>
              <a:ext uri="{FF2B5EF4-FFF2-40B4-BE49-F238E27FC236}">
                <a16:creationId xmlns:a16="http://schemas.microsoft.com/office/drawing/2014/main" id="{69E8DB1F-2348-974F-B2AC-C4B5D00DF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955800"/>
            <a:ext cx="744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/>
              <a:t>Name</a:t>
            </a:r>
          </a:p>
        </p:txBody>
      </p:sp>
      <p:sp>
        <p:nvSpPr>
          <p:cNvPr id="21513" name="TextBox 12">
            <a:extLst>
              <a:ext uri="{FF2B5EF4-FFF2-40B4-BE49-F238E27FC236}">
                <a16:creationId xmlns:a16="http://schemas.microsoft.com/office/drawing/2014/main" id="{6B661540-412B-6E43-9D6E-363DAEFC7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238" y="1955800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dirty="0"/>
              <a:t>Value</a:t>
            </a:r>
          </a:p>
        </p:txBody>
      </p:sp>
      <p:sp>
        <p:nvSpPr>
          <p:cNvPr id="21514" name="Rectangle 13">
            <a:extLst>
              <a:ext uri="{FF2B5EF4-FFF2-40B4-BE49-F238E27FC236}">
                <a16:creationId xmlns:a16="http://schemas.microsoft.com/office/drawing/2014/main" id="{61FD15B2-7C10-0C48-B1E2-05E8931D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738" y="2349500"/>
            <a:ext cx="1012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dirty="0">
                <a:solidFill>
                  <a:srgbClr val="FC24DD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”area"</a:t>
            </a:r>
            <a:endParaRPr lang="en-US" altLang="de-DE" dirty="0"/>
          </a:p>
        </p:txBody>
      </p:sp>
      <p:sp>
        <p:nvSpPr>
          <p:cNvPr id="21515" name="Rectangle 14">
            <a:extLst>
              <a:ext uri="{FF2B5EF4-FFF2-40B4-BE49-F238E27FC236}">
                <a16:creationId xmlns:a16="http://schemas.microsoft.com/office/drawing/2014/main" id="{AB67006E-C500-8448-B963-66E8B6956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2700338"/>
            <a:ext cx="322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dirty="0">
                <a:solidFill>
                  <a:srgbClr val="604A7B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1</a:t>
            </a:r>
            <a:endParaRPr lang="en-US" alt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16DC3A-A343-6E40-8F27-6DB97F1369DA}"/>
              </a:ext>
            </a:extLst>
          </p:cNvPr>
          <p:cNvSpPr txBox="1"/>
          <p:nvPr/>
        </p:nvSpPr>
        <p:spPr>
          <a:xfrm>
            <a:off x="6300788" y="6496050"/>
            <a:ext cx="2662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Slide adapted from: BOMP, University of Melbourne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A2AD40-D9FF-8F49-BE65-5647B940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45" y="3953201"/>
            <a:ext cx="1534436" cy="1307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21512" grpId="0"/>
      <p:bldP spid="21513" grpId="0"/>
      <p:bldP spid="21514" grpId="0"/>
      <p:bldP spid="215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A3623D04-E8D9-B246-A7C3-D1F0E5B83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>
                <a:solidFill>
                  <a:srgbClr val="FC24DD"/>
                </a:solidFill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48BD-68B2-42B1-B35C-2692F333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43050"/>
            <a:ext cx="8293100" cy="2246313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Texts are called </a:t>
            </a:r>
            <a:r>
              <a:rPr lang="en-US" sz="1800" dirty="0">
                <a:solidFill>
                  <a:srgbClr val="FC24DD"/>
                </a:solidFill>
              </a:rPr>
              <a:t>“strings”</a:t>
            </a:r>
            <a:r>
              <a:rPr lang="en-US" sz="1800" dirty="0"/>
              <a:t> in the world of programming</a:t>
            </a:r>
            <a:endParaRPr lang="en-US" sz="1800" dirty="0">
              <a:solidFill>
                <a:srgbClr val="FC24DD"/>
              </a:solidFill>
              <a:latin typeface="Courier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They represent a chain of characters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Text should always be </a:t>
            </a:r>
            <a:r>
              <a:rPr lang="en-US" sz="1800" b="1" dirty="0"/>
              <a:t>inside double quotes</a:t>
            </a:r>
          </a:p>
          <a:p>
            <a:pPr fontAlgn="auto">
              <a:spcAft>
                <a:spcPts val="0"/>
              </a:spcAft>
              <a:defRPr/>
            </a:pPr>
            <a:endParaRPr lang="en-US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FC24DD"/>
                </a:solidFill>
                <a:latin typeface="Courier"/>
                <a:cs typeface="Courier"/>
              </a:rPr>
              <a:t> ”hello world”</a:t>
            </a:r>
            <a:r>
              <a:rPr lang="en-US" sz="1600" dirty="0">
                <a:solidFill>
                  <a:srgbClr val="804040"/>
                </a:solidFill>
                <a:latin typeface="Courier"/>
                <a:cs typeface="Courier"/>
              </a:rPr>
              <a:t>    </a:t>
            </a:r>
            <a:r>
              <a:rPr lang="en-US" sz="1600" dirty="0">
                <a:solidFill>
                  <a:srgbClr val="FC24DD"/>
                </a:solidFill>
                <a:latin typeface="Courier"/>
                <a:cs typeface="Courier"/>
              </a:rPr>
              <a:t>”cell-1”  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C24DD"/>
                </a:solidFill>
                <a:latin typeface="Courier"/>
                <a:cs typeface="Courier"/>
              </a:rPr>
              <a:t>”5”    ”Volume of Sphere="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</p:txBody>
      </p:sp>
      <p:sp>
        <p:nvSpPr>
          <p:cNvPr id="23555" name="Picture 4">
            <a:extLst>
              <a:ext uri="{FF2B5EF4-FFF2-40B4-BE49-F238E27FC236}">
                <a16:creationId xmlns:a16="http://schemas.microsoft.com/office/drawing/2014/main" id="{FF5C8F84-4598-C849-A781-A5600A58E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54613" y="4159250"/>
            <a:ext cx="158115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0A6C4-A335-9E4A-A61A-0B91423A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4" b="75403" l="15116" r="895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82" y="3962314"/>
            <a:ext cx="2064670" cy="1984645"/>
          </a:xfrm>
          <a:prstGeom prst="rect">
            <a:avLst/>
          </a:prstGeom>
        </p:spPr>
      </p:pic>
      <p:grpSp>
        <p:nvGrpSpPr>
          <p:cNvPr id="23556" name="Group 6">
            <a:extLst>
              <a:ext uri="{FF2B5EF4-FFF2-40B4-BE49-F238E27FC236}">
                <a16:creationId xmlns:a16="http://schemas.microsoft.com/office/drawing/2014/main" id="{D73E477F-B598-C347-A7B1-E4D3E1D22FF6}"/>
              </a:ext>
            </a:extLst>
          </p:cNvPr>
          <p:cNvGrpSpPr>
            <a:grpSpLocks/>
          </p:cNvGrpSpPr>
          <p:nvPr/>
        </p:nvGrpSpPr>
        <p:grpSpPr bwMode="auto">
          <a:xfrm>
            <a:off x="2032904" y="3789362"/>
            <a:ext cx="3273315" cy="2100575"/>
            <a:chOff x="1724462" y="2705099"/>
            <a:chExt cx="3273301" cy="21005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5393B6-FB02-4093-B7B3-A353BBA9F022}"/>
                </a:ext>
              </a:extLst>
            </p:cNvPr>
            <p:cNvSpPr txBox="1"/>
            <p:nvPr/>
          </p:nvSpPr>
          <p:spPr>
            <a:xfrm>
              <a:off x="1724462" y="2705099"/>
              <a:ext cx="3269107" cy="21005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initialise program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00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first</a:t>
              </a:r>
              <a:r>
                <a:rPr lang="en-US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name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FC24DD"/>
                  </a:solidFill>
                  <a:latin typeface="Courier"/>
                  <a:cs typeface="Courier"/>
                </a:rPr>
                <a:t>"Robert"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lastname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FC24DD"/>
                  </a:solidFill>
                  <a:latin typeface="Courier"/>
                  <a:cs typeface="Courier"/>
                </a:rPr>
                <a:t>"Haase"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cellname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FC24DD"/>
                  </a:solidFill>
                  <a:latin typeface="Courier"/>
                  <a:cs typeface="Courier"/>
                </a:rPr>
                <a:t>”cell-10"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endParaRPr lang="en-US" sz="1200" dirty="0">
                <a:solidFill>
                  <a:srgbClr val="1A9513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show results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firstname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</a:rPr>
                <a:t>lastn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ame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</a:rPr>
                <a:t>celln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ame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50" dirty="0">
                <a:highlight>
                  <a:srgbClr val="F2F2F2"/>
                </a:highlight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76EBB9-28F3-444E-9CCA-FCCF855A6D75}"/>
                </a:ext>
              </a:extLst>
            </p:cNvPr>
            <p:cNvSpPr txBox="1"/>
            <p:nvPr/>
          </p:nvSpPr>
          <p:spPr>
            <a:xfrm>
              <a:off x="4046854" y="4557018"/>
              <a:ext cx="950909" cy="207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5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string_variables.ijm</a:t>
              </a:r>
              <a:endParaRPr lang="en-US" sz="75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3CC7-A96A-474A-8CD6-FB905FD3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</a:rPr>
              <a:t>Numbers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833E6-A9E8-F146-91A6-76CF8D7D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7030A0"/>
                </a:solidFill>
              </a:rPr>
              <a:t>Number </a:t>
            </a:r>
            <a:r>
              <a:rPr lang="en-US" sz="1800" dirty="0"/>
              <a:t>is detected as “integer” or “float” type.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/>
              <a:t>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b="1" dirty="0"/>
              <a:t>Integer:</a:t>
            </a:r>
            <a:r>
              <a:rPr lang="en-US" sz="1800" dirty="0"/>
              <a:t> numbers without fraction</a:t>
            </a:r>
            <a:r>
              <a:rPr lang="en-US" sz="1600" dirty="0"/>
              <a:t>   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604A7B"/>
                </a:solidFill>
                <a:latin typeface="Courier"/>
                <a:cs typeface="Courier"/>
              </a:rPr>
              <a:t>   </a:t>
            </a:r>
            <a:r>
              <a:rPr lang="en-US" sz="1400" dirty="0">
                <a:solidFill>
                  <a:srgbClr val="604A7B"/>
                </a:solidFill>
                <a:latin typeface="Courier"/>
                <a:cs typeface="Courier"/>
              </a:rPr>
              <a:t>1   1252   -35</a:t>
            </a: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1800" b="1" dirty="0"/>
              <a:t>Float:</a:t>
            </a:r>
            <a:r>
              <a:rPr lang="en-US" sz="1800" dirty="0"/>
              <a:t> numbers which includes a fraction represented in decimal format</a:t>
            </a:r>
            <a:r>
              <a:rPr lang="en-US" sz="1600" dirty="0"/>
              <a:t>  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604A7B"/>
                </a:solidFill>
                <a:latin typeface="Courier"/>
                <a:cs typeface="Courier"/>
              </a:rPr>
              <a:t>   </a:t>
            </a:r>
            <a:r>
              <a:rPr lang="en-US" sz="1400" dirty="0">
                <a:solidFill>
                  <a:srgbClr val="604A7B"/>
                </a:solidFill>
                <a:latin typeface="Courier"/>
                <a:cs typeface="Courier"/>
              </a:rPr>
              <a:t>1.685   3.1485   0.4</a:t>
            </a:r>
            <a:endParaRPr lang="en-US" sz="1200" dirty="0">
              <a:solidFill>
                <a:prstClr val="black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579" name="Picture 3">
            <a:extLst>
              <a:ext uri="{FF2B5EF4-FFF2-40B4-BE49-F238E27FC236}">
                <a16:creationId xmlns:a16="http://schemas.microsoft.com/office/drawing/2014/main" id="{BAC8450A-9B42-6948-BE66-D1FA739EE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99038" y="4300538"/>
            <a:ext cx="1535112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EB00692D-E343-A74F-8D8B-6EF856AD1E01}"/>
              </a:ext>
            </a:extLst>
          </p:cNvPr>
          <p:cNvGrpSpPr>
            <a:grpSpLocks/>
          </p:cNvGrpSpPr>
          <p:nvPr/>
        </p:nvGrpSpPr>
        <p:grpSpPr bwMode="auto">
          <a:xfrm>
            <a:off x="1549400" y="3956050"/>
            <a:ext cx="3125788" cy="2078038"/>
            <a:chOff x="1547664" y="4231828"/>
            <a:chExt cx="3125829" cy="20774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E8FC0F-AD8E-AB40-9649-5CA4BFE18283}"/>
                </a:ext>
              </a:extLst>
            </p:cNvPr>
            <p:cNvSpPr txBox="1"/>
            <p:nvPr/>
          </p:nvSpPr>
          <p:spPr>
            <a:xfrm>
              <a:off x="1547664" y="4231828"/>
              <a:ext cx="3125829" cy="2077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initialise program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a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1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US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</a:rPr>
                <a:t>// integer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b 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=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200" dirty="0">
                  <a:solidFill>
                    <a:srgbClr val="604A7B"/>
                  </a:solidFill>
                  <a:latin typeface="Courier"/>
                  <a:cs typeface="Courier"/>
                </a:rPr>
                <a:t>2.5</a:t>
              </a:r>
              <a:r>
                <a:rPr lang="en-US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US" sz="1200" dirty="0">
                  <a:solidFill>
                    <a:srgbClr val="000000"/>
                  </a:solidFill>
                  <a:latin typeface="Courier"/>
                  <a:cs typeface="Courier"/>
                </a:rPr>
                <a:t>  </a:t>
              </a:r>
              <a:r>
                <a:rPr lang="en-US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</a:rPr>
                <a:t>// float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run complicated algorithm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final_result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= a </a:t>
              </a:r>
              <a:r>
                <a:rPr lang="en-GB" sz="1200" dirty="0">
                  <a:solidFill>
                    <a:schemeClr val="accent2">
                      <a:lumMod val="75000"/>
                    </a:schemeClr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+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b;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print the result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 </a:t>
              </a:r>
              <a:r>
                <a:rPr lang="en-GB" sz="1200" dirty="0" err="1">
                  <a:highlight>
                    <a:srgbClr val="F2F2F2"/>
                  </a:highlight>
                  <a:latin typeface="Courier"/>
                  <a:cs typeface="Courier"/>
                </a:rPr>
                <a:t>final_result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12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EFEB01-2835-FC42-BB7F-0BA15596080B}"/>
                </a:ext>
              </a:extLst>
            </p:cNvPr>
            <p:cNvSpPr txBox="1"/>
            <p:nvPr/>
          </p:nvSpPr>
          <p:spPr>
            <a:xfrm>
              <a:off x="3992446" y="6064909"/>
              <a:ext cx="681047" cy="2079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5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variables.ijm</a:t>
              </a:r>
              <a:endParaRPr lang="en-US" sz="75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24581" name="TextBox 7">
            <a:extLst>
              <a:ext uri="{FF2B5EF4-FFF2-40B4-BE49-F238E27FC236}">
                <a16:creationId xmlns:a16="http://schemas.microsoft.com/office/drawing/2014/main" id="{22211E5B-4F7C-CE42-8F16-44B0372E9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185" y="4584362"/>
            <a:ext cx="17637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de-DE" sz="1400" dirty="0">
                <a:solidFill>
                  <a:schemeClr val="tx2"/>
                </a:solidFill>
              </a:rPr>
              <a:t>Can you guess the number type of the </a:t>
            </a:r>
            <a:r>
              <a:rPr lang="en-US" altLang="de-DE" sz="1400" dirty="0" err="1">
                <a:solidFill>
                  <a:schemeClr val="tx2"/>
                </a:solidFill>
              </a:rPr>
              <a:t>final_result</a:t>
            </a:r>
            <a:r>
              <a:rPr lang="en-US" altLang="de-DE" sz="1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B2069-A4ED-8D44-94F6-DCDD898B44AB}"/>
              </a:ext>
            </a:extLst>
          </p:cNvPr>
          <p:cNvSpPr txBox="1"/>
          <p:nvPr/>
        </p:nvSpPr>
        <p:spPr>
          <a:xfrm>
            <a:off x="6300788" y="6496050"/>
            <a:ext cx="2662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Slide adapted from: BOMP, University of Melbourne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649FD-5240-9641-8EE8-D737D30F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77" y="4300526"/>
            <a:ext cx="1534436" cy="1307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00D3-E23F-3044-BF55-BA7DB1C0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A4780-B690-694A-A6F3-432B38325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419056" cy="4525963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Variables can be connected using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operators </a:t>
            </a:r>
            <a:r>
              <a:rPr lang="en-US" sz="1800" dirty="0"/>
              <a:t>such as “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+, -, &lt;, &gt; </a:t>
            </a:r>
            <a:r>
              <a:rPr lang="en-US" sz="1800" dirty="0"/>
              <a:t>”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The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operator </a:t>
            </a:r>
            <a:r>
              <a:rPr lang="en-US" sz="1800" dirty="0"/>
              <a:t>“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=</a:t>
            </a:r>
            <a:r>
              <a:rPr lang="en-US" sz="1800" dirty="0"/>
              <a:t> ” is used to assign a value to a variable.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The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operator </a:t>
            </a:r>
            <a:r>
              <a:rPr lang="en-US" sz="1800" dirty="0"/>
              <a:t>“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+</a:t>
            </a:r>
            <a:r>
              <a:rPr lang="en-US" sz="1800" dirty="0"/>
              <a:t> ”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For </a:t>
            </a:r>
            <a:r>
              <a:rPr lang="en-US" dirty="0">
                <a:solidFill>
                  <a:srgbClr val="604A7B"/>
                </a:solidFill>
              </a:rPr>
              <a:t>numbers</a:t>
            </a:r>
            <a:r>
              <a:rPr lang="en-US" dirty="0"/>
              <a:t>: </a:t>
            </a:r>
            <a:r>
              <a:rPr lang="en-US" b="1" dirty="0"/>
              <a:t>add</a:t>
            </a:r>
            <a:r>
              <a:rPr lang="en-US" dirty="0"/>
              <a:t>  </a:t>
            </a:r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For </a:t>
            </a:r>
            <a:r>
              <a:rPr lang="en-US" dirty="0">
                <a:solidFill>
                  <a:srgbClr val="FC24DD"/>
                </a:solidFill>
              </a:rPr>
              <a:t>strings: </a:t>
            </a:r>
            <a:r>
              <a:rPr lang="en-US" b="1" dirty="0"/>
              <a:t>concatenate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6BBF5-95BE-E944-8FE0-005DFA635169}"/>
              </a:ext>
            </a:extLst>
          </p:cNvPr>
          <p:cNvSpPr txBox="1"/>
          <p:nvPr/>
        </p:nvSpPr>
        <p:spPr>
          <a:xfrm>
            <a:off x="6215767" y="1996892"/>
            <a:ext cx="2664296" cy="577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</a:rPr>
              <a:t>// assign values using “=“</a:t>
            </a:r>
            <a:r>
              <a:rPr lang="en-US" sz="1050" dirty="0">
                <a:solidFill>
                  <a:srgbClr val="02B22C"/>
                </a:solidFill>
                <a:latin typeface="Courier"/>
                <a:cs typeface="Courier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"/>
                <a:cs typeface="Courier"/>
              </a:rPr>
              <a:t>cell_number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604A7B"/>
                </a:solidFill>
                <a:latin typeface="Courier"/>
                <a:cs typeface="Courier"/>
              </a:rPr>
              <a:t>1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rgbClr val="000000"/>
                </a:solidFill>
                <a:latin typeface="Courier"/>
                <a:cs typeface="Courier"/>
              </a:rPr>
              <a:t>cell_name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FC24DD"/>
                </a:solidFill>
                <a:latin typeface="Courier"/>
                <a:cs typeface="Courier"/>
              </a:rPr>
              <a:t>“nuclei”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6AC57-8D29-D045-8643-B630906FA8C3}"/>
              </a:ext>
            </a:extLst>
          </p:cNvPr>
          <p:cNvSpPr txBox="1"/>
          <p:nvPr/>
        </p:nvSpPr>
        <p:spPr>
          <a:xfrm>
            <a:off x="4418034" y="3068960"/>
            <a:ext cx="2693781" cy="15465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n1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604A7B"/>
                </a:solidFill>
                <a:latin typeface="Courier"/>
                <a:cs typeface="Courier"/>
              </a:rPr>
              <a:t>3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n2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604A7B"/>
                </a:solidFill>
                <a:latin typeface="Courier"/>
                <a:cs typeface="Courier"/>
              </a:rPr>
              <a:t>2.5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n3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604A7B"/>
                </a:solidFill>
                <a:latin typeface="Courier"/>
                <a:cs typeface="Courier"/>
              </a:rPr>
              <a:t>4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can add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sum = n2 </a:t>
            </a:r>
            <a:r>
              <a:rPr lang="en-GB" sz="1050" dirty="0">
                <a:solidFill>
                  <a:schemeClr val="accent2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n2 </a:t>
            </a:r>
            <a:r>
              <a:rPr lang="en-GB" sz="1050" dirty="0">
                <a:solidFill>
                  <a:schemeClr val="accent2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n3;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can add numbers as well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 err="1">
                <a:highlight>
                  <a:srgbClr val="F2F2F2"/>
                </a:highlight>
                <a:latin typeface="Courier"/>
                <a:cs typeface="Courier"/>
              </a:rPr>
              <a:t>sum_new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GB" sz="1050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</a:rPr>
              <a:t>4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chemeClr val="accent2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B1BF1-6437-DB49-8F7F-E39711924CC1}"/>
              </a:ext>
            </a:extLst>
          </p:cNvPr>
          <p:cNvSpPr txBox="1"/>
          <p:nvPr/>
        </p:nvSpPr>
        <p:spPr>
          <a:xfrm>
            <a:off x="4418034" y="4797152"/>
            <a:ext cx="4104456" cy="15465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first</a:t>
            </a:r>
            <a:r>
              <a:rPr lang="en-US" sz="1050" dirty="0" err="1">
                <a:solidFill>
                  <a:srgbClr val="000000"/>
                </a:solidFill>
                <a:latin typeface="Courier"/>
                <a:cs typeface="Courier"/>
              </a:rPr>
              <a:t>name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FC24DD"/>
                </a:solidFill>
                <a:latin typeface="Courier"/>
                <a:cs typeface="Courier"/>
              </a:rPr>
              <a:t>"Robert"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err="1">
                <a:solidFill>
                  <a:srgbClr val="000000"/>
                </a:solidFill>
                <a:latin typeface="Courier"/>
                <a:cs typeface="Courier"/>
              </a:rPr>
              <a:t>lastname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050" dirty="0">
                <a:solidFill>
                  <a:srgbClr val="FC24DD"/>
                </a:solidFill>
                <a:latin typeface="Courier"/>
                <a:cs typeface="Courier"/>
              </a:rPr>
              <a:t>"Haase"</a:t>
            </a:r>
            <a:r>
              <a:rPr lang="en-US" sz="1050" dirty="0">
                <a:solidFill>
                  <a:srgbClr val="604A7B"/>
                </a:solidFill>
                <a:latin typeface="Courier"/>
                <a:cs typeface="Courier"/>
              </a:rPr>
              <a:t>;</a:t>
            </a:r>
            <a:r>
              <a:rPr lang="en-US" sz="105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050" dirty="0">
              <a:solidFill>
                <a:srgbClr val="1A9513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“ “ is for space between strings</a:t>
            </a:r>
            <a:endParaRPr lang="en-US" sz="105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name = </a:t>
            </a:r>
            <a:r>
              <a:rPr lang="en-GB" sz="1050" dirty="0" err="1">
                <a:highlight>
                  <a:srgbClr val="F2F2F2"/>
                </a:highlight>
                <a:latin typeface="Courier"/>
                <a:cs typeface="Courier"/>
              </a:rPr>
              <a:t>firstname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rgbClr val="804040"/>
                </a:solidFill>
                <a:latin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 "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rgbClr val="804040"/>
                </a:solidFill>
                <a:latin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 err="1">
                <a:highlight>
                  <a:srgbClr val="F2F2F2"/>
                </a:highlight>
                <a:latin typeface="Courier"/>
                <a:cs typeface="Courier"/>
              </a:rPr>
              <a:t>lastname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;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 err="1">
                <a:highlight>
                  <a:srgbClr val="F2F2F2"/>
                </a:highlight>
                <a:latin typeface="Courier"/>
                <a:cs typeface="Courier"/>
              </a:rPr>
              <a:t>another_name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”Max "</a:t>
            </a: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</a:rPr>
              <a:t>+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</a:t>
            </a:r>
            <a:r>
              <a:rPr lang="en-GB" sz="1050" dirty="0" err="1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Mustermann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GB" sz="1050" dirty="0">
                <a:highlight>
                  <a:srgbClr val="F2F2F2"/>
                </a:highlight>
                <a:latin typeface="Courier"/>
                <a:cs typeface="Courier"/>
              </a:rPr>
              <a:t>;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A79C00"/>
                </a:solidFill>
                <a:latin typeface="Courier" pitchFamily="2" charset="0"/>
                <a:ea typeface="+mj-ea"/>
                <a:cs typeface="+mj-cs"/>
              </a:rPr>
              <a:t>print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(“Hello ” </a:t>
            </a:r>
            <a:r>
              <a:rPr lang="en-GB" sz="1050" dirty="0">
                <a:solidFill>
                  <a:srgbClr val="804040"/>
                </a:solidFill>
                <a:latin typeface="Courier"/>
              </a:rPr>
              <a:t>+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>
                <a:highlight>
                  <a:srgbClr val="F2F2F2"/>
                </a:highlight>
                <a:latin typeface="Courier"/>
              </a:rPr>
              <a:t>name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050" dirty="0">
                <a:highlight>
                  <a:srgbClr val="F2F2F2"/>
                </a:highlight>
                <a:latin typeface="Courier"/>
              </a:rPr>
              <a:t>;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A79C00"/>
                </a:solidFill>
                <a:highlight>
                  <a:srgbClr val="F2F2F2"/>
                </a:highlight>
                <a:latin typeface="Courier" pitchFamily="2" charset="0"/>
              </a:rPr>
              <a:t>print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(“Hi ” </a:t>
            </a:r>
            <a:r>
              <a:rPr lang="en-GB" sz="1050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</a:rPr>
              <a:t>+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50" dirty="0" err="1">
                <a:highlight>
                  <a:srgbClr val="F2F2F2"/>
                </a:highlight>
                <a:latin typeface="Courier"/>
              </a:rPr>
              <a:t>another_name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050" dirty="0">
                <a:highlight>
                  <a:srgbClr val="F2F2F2"/>
                </a:highlight>
                <a:latin typeface="Courier"/>
              </a:rPr>
              <a:t>;</a:t>
            </a:r>
            <a:r>
              <a:rPr lang="en-GB" sz="105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endParaRPr lang="en-GB" sz="105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B2585-F889-CD46-AFC3-6E60C8251816}"/>
              </a:ext>
            </a:extLst>
          </p:cNvPr>
          <p:cNvSpPr txBox="1"/>
          <p:nvPr/>
        </p:nvSpPr>
        <p:spPr>
          <a:xfrm>
            <a:off x="5599113" y="6567488"/>
            <a:ext cx="352742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hlinkClick r:id="rId3"/>
              </a:rPr>
              <a:t>https://imagej.net/developer/macro/macros.html#operators</a:t>
            </a:r>
            <a:r>
              <a:rPr lang="en-US" sz="1050" dirty="0">
                <a:latin typeface="+mn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453D3-3B97-8647-98E9-D1B56115E423}"/>
              </a:ext>
            </a:extLst>
          </p:cNvPr>
          <p:cNvSpPr txBox="1"/>
          <p:nvPr/>
        </p:nvSpPr>
        <p:spPr bwMode="auto">
          <a:xfrm>
            <a:off x="6228184" y="3077235"/>
            <a:ext cx="925253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operators_add.ijm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BF800-0D2A-5142-B391-4F8E24122F03}"/>
              </a:ext>
            </a:extLst>
          </p:cNvPr>
          <p:cNvSpPr txBox="1"/>
          <p:nvPr/>
        </p:nvSpPr>
        <p:spPr bwMode="auto">
          <a:xfrm>
            <a:off x="7279298" y="4797152"/>
            <a:ext cx="1298753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operators_concatenate0.ijm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2E40-C90C-8A40-BA1C-B60E700A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13717" r="21523" b="28092"/>
          <a:stretch/>
        </p:blipFill>
        <p:spPr>
          <a:xfrm>
            <a:off x="7207210" y="3077235"/>
            <a:ext cx="670949" cy="720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47F2A-7F43-6C44-B280-FC04EC3A8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5" t="17241" r="17907" b="32972"/>
          <a:stretch/>
        </p:blipFill>
        <p:spPr>
          <a:xfrm>
            <a:off x="7714009" y="5703804"/>
            <a:ext cx="1166054" cy="63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5474-84E3-4EAF-AECB-319209D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Arrays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18152B-35D5-4823-B87A-2DA83C117D21}"/>
              </a:ext>
            </a:extLst>
          </p:cNvPr>
          <p:cNvSpPr txBox="1">
            <a:spLocks/>
          </p:cNvSpPr>
          <p:nvPr/>
        </p:nvSpPr>
        <p:spPr>
          <a:xfrm>
            <a:off x="334963" y="1268413"/>
            <a:ext cx="6540500" cy="946150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An array represents a vector of values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Inside ()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Elements separated by comma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Could have both </a:t>
            </a:r>
            <a:r>
              <a:rPr lang="en-US" sz="1600" dirty="0">
                <a:solidFill>
                  <a:srgbClr val="FC24DD"/>
                </a:solidFill>
              </a:rPr>
              <a:t>strings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and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04A7B"/>
                </a:solidFill>
              </a:rPr>
              <a:t>numbers</a:t>
            </a:r>
            <a:r>
              <a:rPr lang="en-US" sz="1600" dirty="0">
                <a:solidFill>
                  <a:srgbClr val="604A7B"/>
                </a:solidFill>
                <a:latin typeface="Courier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6653F-7A79-4000-BCDF-3B36E581BDBA}"/>
              </a:ext>
            </a:extLst>
          </p:cNvPr>
          <p:cNvSpPr txBox="1">
            <a:spLocks/>
          </p:cNvSpPr>
          <p:nvPr/>
        </p:nvSpPr>
        <p:spPr>
          <a:xfrm>
            <a:off x="387350" y="4724400"/>
            <a:ext cx="3843338" cy="1833563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Find out what else you can do with Arrays by starting typing: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CC4F-899B-43BD-9C78-9842E5E695E3}"/>
              </a:ext>
            </a:extLst>
          </p:cNvPr>
          <p:cNvSpPr txBox="1"/>
          <p:nvPr/>
        </p:nvSpPr>
        <p:spPr>
          <a:xfrm>
            <a:off x="4664548" y="1261209"/>
            <a:ext cx="427722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</a:rPr>
              <a:t>v 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newArray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604A7B"/>
                </a:solidFill>
                <a:latin typeface="Courier"/>
              </a:rPr>
              <a:t>3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rgbClr val="604A7B"/>
                </a:solidFill>
                <a:latin typeface="Courier"/>
              </a:rPr>
              <a:t>-4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rgbClr val="604A7B"/>
                </a:solidFill>
                <a:latin typeface="Courier"/>
              </a:rPr>
              <a:t>0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animals = </a:t>
            </a:r>
            <a:r>
              <a:rPr lang="en-US" sz="12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newArray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"dog"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,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"cat"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,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"mouse"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mixed = </a:t>
            </a:r>
            <a:r>
              <a:rPr lang="en-US" sz="12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newArray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”cell"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,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604A7B"/>
                </a:solidFill>
                <a:latin typeface="Courier"/>
              </a:rPr>
              <a:t>2</a:t>
            </a:r>
            <a:r>
              <a:rPr lang="en-GB" sz="1200" dirty="0">
                <a:latin typeface="Courier"/>
              </a:rPr>
              <a:t>,</a:t>
            </a:r>
            <a:r>
              <a:rPr lang="en-GB" sz="1200" dirty="0">
                <a:solidFill>
                  <a:srgbClr val="604A7B"/>
                </a:solidFill>
                <a:latin typeface="Courier"/>
              </a:rPr>
              <a:t> 8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,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“nucleus”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)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B9425-79EB-4685-9082-3084A6A1DF77}"/>
              </a:ext>
            </a:extLst>
          </p:cNvPr>
          <p:cNvSpPr txBox="1">
            <a:spLocks/>
          </p:cNvSpPr>
          <p:nvPr/>
        </p:nvSpPr>
        <p:spPr>
          <a:xfrm>
            <a:off x="379413" y="2889250"/>
            <a:ext cx="6172200" cy="39687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Elements of the array are accessible like this:</a:t>
            </a:r>
          </a:p>
        </p:txBody>
      </p:sp>
      <p:sp>
        <p:nvSpPr>
          <p:cNvPr id="8" name="Picture 7">
            <a:extLst>
              <a:ext uri="{FF2B5EF4-FFF2-40B4-BE49-F238E27FC236}">
                <a16:creationId xmlns:a16="http://schemas.microsoft.com/office/drawing/2014/main" id="{EA84BF4A-8171-5B41-BC80-AD52DDF0EA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37000" y="1457325"/>
            <a:ext cx="5857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FFB1D-89C0-41A9-90CE-4BA25172B386}"/>
              </a:ext>
            </a:extLst>
          </p:cNvPr>
          <p:cNvSpPr txBox="1"/>
          <p:nvPr/>
        </p:nvSpPr>
        <p:spPr>
          <a:xfrm>
            <a:off x="5076056" y="2814027"/>
            <a:ext cx="135543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0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= 3;</a:t>
            </a:r>
            <a:endParaRPr lang="en-GB" sz="12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1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= -4;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2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])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30AC63-A403-8E4B-A96E-4FDFF55FC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3190875"/>
            <a:ext cx="30575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defTabSz="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de-DE" sz="1400" dirty="0">
                <a:solidFill>
                  <a:srgbClr val="953735"/>
                </a:solidFill>
              </a:rPr>
              <a:t>Note: The first element is number 0!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4DE47F-320F-4C3A-92C3-75A122DBBF23}"/>
              </a:ext>
            </a:extLst>
          </p:cNvPr>
          <p:cNvSpPr txBox="1">
            <a:spLocks/>
          </p:cNvSpPr>
          <p:nvPr/>
        </p:nvSpPr>
        <p:spPr>
          <a:xfrm>
            <a:off x="382588" y="3967163"/>
            <a:ext cx="6172200" cy="39846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ea typeface="+mj-ea"/>
                <a:cs typeface="+mj-cs"/>
              </a:rPr>
              <a:t>Arrays can be concatenated: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7AA6F-F878-4CD4-800D-BD27A0DF2065}"/>
              </a:ext>
            </a:extLst>
          </p:cNvPr>
          <p:cNvSpPr txBox="1"/>
          <p:nvPr/>
        </p:nvSpPr>
        <p:spPr>
          <a:xfrm>
            <a:off x="3298312" y="4015028"/>
            <a:ext cx="34377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merged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Array.</a:t>
            </a:r>
            <a:r>
              <a:rPr lang="en-US" sz="12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concat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v, animals</a:t>
            </a:r>
            <a:r>
              <a:rPr lang="en-US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1200" dirty="0"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24" name="Picture 23">
            <a:extLst>
              <a:ext uri="{FF2B5EF4-FFF2-40B4-BE49-F238E27FC236}">
                <a16:creationId xmlns:a16="http://schemas.microsoft.com/office/drawing/2014/main" id="{3F0340FE-7EE1-104F-B127-CB7CEAAE8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37000" y="4554538"/>
            <a:ext cx="3960813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253337-F63C-3F46-9FE3-C2FFEE95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64" y="1241823"/>
            <a:ext cx="585304" cy="4744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2BD425-C2BE-C04A-BAB5-751FDF2FDEDC}"/>
              </a:ext>
            </a:extLst>
          </p:cNvPr>
          <p:cNvGrpSpPr/>
          <p:nvPr/>
        </p:nvGrpSpPr>
        <p:grpSpPr>
          <a:xfrm>
            <a:off x="6627777" y="2948092"/>
            <a:ext cx="601088" cy="597777"/>
            <a:chOff x="5941693" y="2439212"/>
            <a:chExt cx="601088" cy="59777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CCCB05A-C1D1-674B-BC70-487D9992E460}"/>
                </a:ext>
              </a:extLst>
            </p:cNvPr>
            <p:cNvGrpSpPr/>
            <p:nvPr/>
          </p:nvGrpSpPr>
          <p:grpSpPr>
            <a:xfrm>
              <a:off x="5941693" y="2439212"/>
              <a:ext cx="601088" cy="306775"/>
              <a:chOff x="1106078" y="3778899"/>
              <a:chExt cx="1020424" cy="56282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46804B8-2D0E-0D4E-B299-62E1B5CA80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10" t="36802" r="78085" b="35905"/>
              <a:stretch/>
            </p:blipFill>
            <p:spPr>
              <a:xfrm>
                <a:off x="1106078" y="3779169"/>
                <a:ext cx="277867" cy="38167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131C3E-7A8F-3649-8554-2CB61CD01D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2927" t="9012" r="22593" b="69153"/>
              <a:stretch/>
            </p:blipFill>
            <p:spPr>
              <a:xfrm>
                <a:off x="1876670" y="3821076"/>
                <a:ext cx="249832" cy="30534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4BC5E8-D50E-D840-A8DE-8D96EC3E7BF4}"/>
                  </a:ext>
                </a:extLst>
              </p:cNvPr>
              <p:cNvSpPr txBox="1"/>
              <p:nvPr/>
            </p:nvSpPr>
            <p:spPr>
              <a:xfrm>
                <a:off x="1231270" y="3918228"/>
                <a:ext cx="340049" cy="423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Times New Roman"/>
                    <a:cs typeface="Times New Roman"/>
                  </a:rPr>
                  <a:t>1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025FE7F-2D9C-3148-9D57-521B66697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709" t="36802" r="61995" b="35905"/>
              <a:stretch/>
            </p:blipFill>
            <p:spPr>
              <a:xfrm>
                <a:off x="1501645" y="3778899"/>
                <a:ext cx="298410" cy="38167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B7AA13-1044-F34E-B96C-AC2F7128E54C}"/>
                </a:ext>
              </a:extLst>
            </p:cNvPr>
            <p:cNvGrpSpPr/>
            <p:nvPr/>
          </p:nvGrpSpPr>
          <p:grpSpPr>
            <a:xfrm>
              <a:off x="5941693" y="2716365"/>
              <a:ext cx="601088" cy="320624"/>
              <a:chOff x="1105803" y="4424276"/>
              <a:chExt cx="1277467" cy="595656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9FB0B1D-5F83-3248-B1D7-42C825AD6A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687" t="36802" r="12939" b="35905"/>
              <a:stretch/>
            </p:blipFill>
            <p:spPr>
              <a:xfrm>
                <a:off x="1841969" y="4424817"/>
                <a:ext cx="541301" cy="38167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C98A70D-E841-0949-B16F-73E58AAEC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709" t="36802" r="61995" b="35905"/>
              <a:stretch/>
            </p:blipFill>
            <p:spPr>
              <a:xfrm>
                <a:off x="1529679" y="4424546"/>
                <a:ext cx="298410" cy="38167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41E5D7-9E44-D746-BB75-7BC157FB0C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10" t="36802" r="78085" b="35905"/>
              <a:stretch/>
            </p:blipFill>
            <p:spPr>
              <a:xfrm>
                <a:off x="1105803" y="4424276"/>
                <a:ext cx="277867" cy="381675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F78C77-BEDD-C14D-8A2C-CB0326D573D8}"/>
                  </a:ext>
                </a:extLst>
              </p:cNvPr>
              <p:cNvSpPr txBox="1"/>
              <p:nvPr/>
            </p:nvSpPr>
            <p:spPr>
              <a:xfrm>
                <a:off x="1244876" y="4591092"/>
                <a:ext cx="340048" cy="42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30A488D-234F-9B4C-BC05-EAF76E65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56" y="4669427"/>
            <a:ext cx="3865445" cy="201778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D5EE74-A09B-924C-B7D3-0AC044D633B8}"/>
              </a:ext>
            </a:extLst>
          </p:cNvPr>
          <p:cNvSpPr txBox="1"/>
          <p:nvPr/>
        </p:nvSpPr>
        <p:spPr bwMode="auto">
          <a:xfrm>
            <a:off x="8441664" y="2271437"/>
            <a:ext cx="570990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arrays.ijm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9" grpId="0" animBg="1"/>
      <p:bldP spid="21" grpId="0"/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F78A-F0ED-4699-B606-AD626A3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2B22C"/>
                </a:solidFill>
              </a:rPr>
              <a:t>//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89A2-7D33-4D1C-8918-4516CE35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300535"/>
            <a:ext cx="8293190" cy="342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2B22C"/>
                </a:solidFill>
              </a:rPr>
              <a:t>Comments</a:t>
            </a:r>
            <a:r>
              <a:rPr lang="en-US" sz="1800" dirty="0"/>
              <a:t> should contain </a:t>
            </a:r>
            <a:r>
              <a:rPr lang="en-US" sz="1800" b="1" dirty="0"/>
              <a:t>additional information</a:t>
            </a:r>
            <a:r>
              <a:rPr lang="en-US" sz="1800" dirty="0"/>
              <a:t> such 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E823E-C8A7-40FB-8928-51A820AEDF09}"/>
              </a:ext>
            </a:extLst>
          </p:cNvPr>
          <p:cNvSpPr txBox="1"/>
          <p:nvPr/>
        </p:nvSpPr>
        <p:spPr>
          <a:xfrm>
            <a:off x="5509153" y="1982707"/>
            <a:ext cx="270661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This program sums up two numbers.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Usage: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* Run it in FIJI (</a:t>
            </a:r>
            <a:r>
              <a:rPr lang="en-US" sz="900" dirty="0" err="1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www.fiji.sc</a:t>
            </a:r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Author: Robert Haase, MPI CBG, 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        rhaase@mpi-cbg.de</a:t>
            </a:r>
          </a:p>
          <a:p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July 2016</a:t>
            </a:r>
          </a:p>
          <a:p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a </a:t>
            </a:r>
            <a:r>
              <a:rPr lang="en-US" sz="9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900" dirty="0">
                <a:solidFill>
                  <a:schemeClr val="accent4">
                    <a:lumMod val="75000"/>
                  </a:schemeClr>
                </a:solidFill>
                <a:latin typeface="Courier"/>
                <a:cs typeface="Courier"/>
              </a:rPr>
              <a:t>1</a:t>
            </a:r>
            <a:r>
              <a:rPr lang="en-US" sz="9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b </a:t>
            </a:r>
            <a:r>
              <a:rPr lang="en-US" sz="9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900" dirty="0">
                <a:solidFill>
                  <a:srgbClr val="604A7B"/>
                </a:solidFill>
                <a:latin typeface="Courier"/>
                <a:cs typeface="Courier"/>
              </a:rPr>
              <a:t>2.5</a:t>
            </a:r>
            <a:r>
              <a:rPr lang="en-US" sz="9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9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900" dirty="0">
              <a:solidFill>
                <a:srgbClr val="1A9513"/>
              </a:solidFill>
              <a:latin typeface="Courier"/>
              <a:cs typeface="Courier"/>
            </a:endParaRPr>
          </a:p>
          <a:p>
            <a:endParaRPr lang="en-US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run complicated algorithm</a:t>
            </a:r>
          </a:p>
          <a:p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final_result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 = a </a:t>
            </a:r>
            <a:r>
              <a:rPr lang="en-GB" sz="900" dirty="0">
                <a:solidFill>
                  <a:schemeClr val="accent2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+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 b;</a:t>
            </a:r>
          </a:p>
          <a:p>
            <a:endParaRPr lang="en-GB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900" strike="sngStrike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print the final result</a:t>
            </a:r>
          </a:p>
          <a:p>
            <a:r>
              <a:rPr lang="en-GB" sz="9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 </a:t>
            </a:r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final_result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endParaRPr lang="en-US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A7EDCD-4059-4ADB-9609-4DF0DBB53E17}"/>
              </a:ext>
            </a:extLst>
          </p:cNvPr>
          <p:cNvSpPr txBox="1">
            <a:spLocks/>
          </p:cNvSpPr>
          <p:nvPr/>
        </p:nvSpPr>
        <p:spPr>
          <a:xfrm>
            <a:off x="611560" y="1921528"/>
            <a:ext cx="3341727" cy="41191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User documentation </a:t>
            </a:r>
          </a:p>
          <a:p>
            <a:pPr marL="561975" lvl="1" indent="-219075"/>
            <a:r>
              <a:rPr lang="en-US" sz="1400" dirty="0"/>
              <a:t>What does the program do?</a:t>
            </a:r>
          </a:p>
          <a:p>
            <a:pPr marL="561975" lvl="1" indent="-219075"/>
            <a:r>
              <a:rPr lang="en-US" sz="1400" dirty="0"/>
              <a:t>How can this program be used?</a:t>
            </a:r>
          </a:p>
          <a:p>
            <a:pPr marL="561975" lvl="1" indent="-219075"/>
            <a:endParaRPr lang="en-US" sz="1400" dirty="0"/>
          </a:p>
          <a:p>
            <a:r>
              <a:rPr lang="en-US" sz="1600" dirty="0"/>
              <a:t>Your </a:t>
            </a:r>
            <a:r>
              <a:rPr lang="en-US" sz="1600" b="1" dirty="0"/>
              <a:t>name / institute </a:t>
            </a:r>
            <a:r>
              <a:rPr lang="en-US" sz="1600" dirty="0"/>
              <a:t>in case a reader has a question</a:t>
            </a:r>
          </a:p>
          <a:p>
            <a:endParaRPr lang="en-US" sz="1600" dirty="0"/>
          </a:p>
          <a:p>
            <a:r>
              <a:rPr lang="en-US" sz="1600" dirty="0"/>
              <a:t>Comment </a:t>
            </a:r>
            <a:r>
              <a:rPr lang="en-US" sz="1600" b="1" dirty="0"/>
              <a:t>why</a:t>
            </a:r>
            <a:r>
              <a:rPr lang="en-US" sz="1600" dirty="0"/>
              <a:t> things are done.</a:t>
            </a:r>
          </a:p>
          <a:p>
            <a:endParaRPr lang="en-US" sz="1600" dirty="0"/>
          </a:p>
          <a:p>
            <a:r>
              <a:rPr lang="en-US" sz="1600" dirty="0"/>
              <a:t>Do </a:t>
            </a:r>
            <a:r>
              <a:rPr lang="en-US" sz="1600" b="1" dirty="0"/>
              <a:t>not</a:t>
            </a:r>
            <a:r>
              <a:rPr lang="en-US" sz="1600" dirty="0"/>
              <a:t> comment what is written in the code already!</a:t>
            </a:r>
          </a:p>
          <a:p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93CE5-FD6B-4B82-B074-B2EF5B913F55}"/>
              </a:ext>
            </a:extLst>
          </p:cNvPr>
          <p:cNvSpPr txBox="1"/>
          <p:nvPr/>
        </p:nvSpPr>
        <p:spPr>
          <a:xfrm>
            <a:off x="7236296" y="4829365"/>
            <a:ext cx="9909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err="1">
                <a:solidFill>
                  <a:schemeClr val="bg1">
                    <a:lumMod val="50000"/>
                  </a:schemeClr>
                </a:solidFill>
              </a:rPr>
              <a:t>good_comments.ijm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30733-41ED-1342-8123-BE67F409D6DB}"/>
              </a:ext>
            </a:extLst>
          </p:cNvPr>
          <p:cNvSpPr txBox="1"/>
          <p:nvPr/>
        </p:nvSpPr>
        <p:spPr>
          <a:xfrm>
            <a:off x="538163" y="5445123"/>
            <a:ext cx="42616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2B22C"/>
                </a:solidFill>
                <a:latin typeface="+mn-lt"/>
              </a:rPr>
              <a:t>Comments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17375E"/>
                </a:solidFill>
                <a:latin typeface="+mn-lt"/>
              </a:rPr>
              <a:t>can also used to ”comment out” code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7375E"/>
                </a:solidFill>
                <a:latin typeface="+mn-lt"/>
              </a:rPr>
              <a:t>Even in blocks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78194-EACF-A94F-B8E3-2F58B84B71AF}"/>
              </a:ext>
            </a:extLst>
          </p:cNvPr>
          <p:cNvSpPr txBox="1"/>
          <p:nvPr/>
        </p:nvSpPr>
        <p:spPr>
          <a:xfrm>
            <a:off x="5391741" y="5229680"/>
            <a:ext cx="171587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a 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604A7B"/>
                </a:solidFill>
                <a:latin typeface="Courier"/>
                <a:cs typeface="Courier"/>
              </a:rPr>
              <a:t>1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b 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604A7B"/>
                </a:solidFill>
                <a:latin typeface="Courier"/>
                <a:cs typeface="Courier"/>
              </a:rPr>
              <a:t>2.5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200" dirty="0">
              <a:solidFill>
                <a:srgbClr val="1A9513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sum = a </a:t>
            </a:r>
            <a:r>
              <a:rPr lang="en-GB" sz="1200" dirty="0">
                <a:solidFill>
                  <a:schemeClr val="accent2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+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 b;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sub = a – b ;</a:t>
            </a:r>
            <a:endParaRPr lang="en-GB" sz="1200" dirty="0"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25D01-4606-0A4D-B930-B8B13806CC45}"/>
              </a:ext>
            </a:extLst>
          </p:cNvPr>
          <p:cNvSpPr txBox="1"/>
          <p:nvPr/>
        </p:nvSpPr>
        <p:spPr>
          <a:xfrm>
            <a:off x="7208398" y="5229680"/>
            <a:ext cx="133767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</a:rPr>
              <a:t>/*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</a:rPr>
              <a:t>a = 1;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</a:rPr>
              <a:t>b = 2.5;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</a:rPr>
              <a:t>sum = a + b;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*/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area </a:t>
            </a:r>
            <a:r>
              <a:rPr lang="en-US" sz="1200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1</a:t>
            </a:r>
            <a:r>
              <a:rPr lang="en-US" sz="1200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0</a:t>
            </a:r>
            <a:r>
              <a:rPr lang="en-US" sz="1200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area</a:t>
            </a:r>
            <a:r>
              <a:rPr lang="en-GB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2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766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C553E837-F126-954E-9AB3-726FA1B3D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de-DE">
                <a:solidFill>
                  <a:srgbClr val="A79C00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1E6D-1E0E-1B41-9CB4-2F87EBA5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5843588" cy="4852987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800" dirty="0"/>
              <a:t>… perform tasks.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8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800" dirty="0"/>
              <a:t>They correspond to a menu entry or belong to “built-in” commands.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8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800" dirty="0"/>
              <a:t>Commands can: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/>
              <a:t>Act on images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/>
              <a:t>Duplicate an image, invert an image, </a:t>
            </a:r>
            <a:r>
              <a:rPr lang="en-GB" sz="1600" dirty="0"/>
              <a:t>…</a:t>
            </a:r>
          </a:p>
          <a:p>
            <a:pPr marL="914400" lvl="2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/>
              <a:t>Return information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 err="1">
                <a:solidFill>
                  <a:srgbClr val="A79C00"/>
                </a:solidFill>
                <a:latin typeface="+mj-lt"/>
                <a:ea typeface="+mj-ea"/>
                <a:cs typeface="+mj-cs"/>
              </a:rPr>
              <a:t>getTitle</a:t>
            </a:r>
            <a:r>
              <a:rPr lang="en-GB" sz="1600" dirty="0">
                <a:solidFill>
                  <a:srgbClr val="FF0000"/>
                </a:solidFill>
              </a:rPr>
              <a:t>()</a:t>
            </a:r>
            <a:r>
              <a:rPr lang="en-GB" sz="1400" dirty="0"/>
              <a:t> return the name of the image in focus, …</a:t>
            </a:r>
          </a:p>
          <a:p>
            <a:pPr marL="457200" lvl="1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/>
              <a:t>Use any element of the user interface</a:t>
            </a:r>
            <a:r>
              <a:rPr lang="en-GB" sz="1600" dirty="0"/>
              <a:t> (toolbar, Roi manager, result tables 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/>
              <a:t>Modify Roi, Add information to a results table,  …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/>
              <a:t>Read, Write information to disk</a:t>
            </a:r>
            <a:r>
              <a:rPr lang="en-GB" sz="1600" dirty="0"/>
              <a:t>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/>
              <a:t>Open image, save table, …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And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FDBFF-FA8B-B042-A4C7-D3EC5F07B990}"/>
              </a:ext>
            </a:extLst>
          </p:cNvPr>
          <p:cNvSpPr txBox="1"/>
          <p:nvPr/>
        </p:nvSpPr>
        <p:spPr>
          <a:xfrm>
            <a:off x="5940425" y="5584825"/>
            <a:ext cx="3051175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hlinkClick r:id="rId3"/>
              </a:rPr>
              <a:t>https://imagej.net/developer/macro/functions.html</a:t>
            </a:r>
            <a:r>
              <a:rPr lang="en-US" sz="1050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C5227-9F9B-3241-BA9C-D4C83BF45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46" y="2221086"/>
            <a:ext cx="2805331" cy="336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E4A6-BB88-5A43-B485-67E5B967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DC3-67FB-AA4E-B02D-C0185C4F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8430"/>
            <a:ext cx="8229600" cy="5036130"/>
          </a:xfrm>
        </p:spPr>
        <p:txBody>
          <a:bodyPr>
            <a:noAutofit/>
          </a:bodyPr>
          <a:lstStyle/>
          <a:p>
            <a:r>
              <a:rPr lang="en-US" sz="1300" b="1" dirty="0"/>
              <a:t>Day 1 (Mon 3.5.)</a:t>
            </a:r>
          </a:p>
          <a:p>
            <a:pPr lvl="1"/>
            <a:r>
              <a:rPr lang="en-US" sz="1300" dirty="0"/>
              <a:t>Image basics, visualization, measurements</a:t>
            </a:r>
          </a:p>
          <a:p>
            <a:pPr lvl="1"/>
            <a:r>
              <a:rPr lang="en-US" sz="1300" dirty="0"/>
              <a:t>Spot detection</a:t>
            </a:r>
          </a:p>
          <a:p>
            <a:pPr lvl="1"/>
            <a:r>
              <a:rPr lang="en-US" sz="1300" dirty="0"/>
              <a:t>Segmentation 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2 (Tue 4.5.)</a:t>
            </a:r>
          </a:p>
          <a:p>
            <a:pPr lvl="1"/>
            <a:r>
              <a:rPr lang="en-US" sz="1300" dirty="0"/>
              <a:t>Visit LMF</a:t>
            </a:r>
          </a:p>
          <a:p>
            <a:pPr lvl="1"/>
            <a:r>
              <a:rPr lang="en-US" sz="1300" dirty="0"/>
              <a:t>Segmentation (cont’d)</a:t>
            </a:r>
          </a:p>
          <a:p>
            <a:pPr lvl="1"/>
            <a:r>
              <a:rPr lang="en-US" sz="1300" dirty="0"/>
              <a:t>Mathematical background: image filters, morphology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3 (Wed 5.5.)</a:t>
            </a:r>
            <a:r>
              <a:rPr lang="en-US" sz="1300" dirty="0"/>
              <a:t> </a:t>
            </a:r>
          </a:p>
          <a:p>
            <a:pPr lvl="1"/>
            <a:r>
              <a:rPr lang="en-US" sz="1300" dirty="0"/>
              <a:t>Advanced segmentation: Machine learning with </a:t>
            </a:r>
            <a:r>
              <a:rPr lang="en-US" sz="1300" dirty="0" err="1"/>
              <a:t>Ilastik</a:t>
            </a:r>
            <a:endParaRPr lang="en-US" sz="1300" dirty="0"/>
          </a:p>
          <a:p>
            <a:pPr lvl="1"/>
            <a:r>
              <a:rPr lang="en-US" sz="1300" dirty="0"/>
              <a:t>IJ Macro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4 (Thu 6.5.) </a:t>
            </a:r>
          </a:p>
          <a:p>
            <a:pPr lvl="1"/>
            <a:r>
              <a:rPr lang="en-US" sz="1300" dirty="0"/>
              <a:t>IJ Macro (cont’d)</a:t>
            </a:r>
          </a:p>
          <a:p>
            <a:pPr lvl="1"/>
            <a:r>
              <a:rPr lang="en-US" sz="1300" dirty="0"/>
              <a:t>3D data: visualization and analysis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5 (Fri 7.5.) </a:t>
            </a:r>
          </a:p>
          <a:p>
            <a:pPr lvl="1"/>
            <a:r>
              <a:rPr lang="en-DE" sz="1300" dirty="0"/>
              <a:t>Image registration, image stitching</a:t>
            </a:r>
          </a:p>
          <a:p>
            <a:pPr lvl="1"/>
            <a:r>
              <a:rPr lang="en-DE" sz="1300" dirty="0"/>
              <a:t>Time sequence analysis and tracking </a:t>
            </a:r>
          </a:p>
          <a:p>
            <a:pPr lvl="1"/>
            <a:r>
              <a:rPr lang="en-US" sz="1300" dirty="0"/>
              <a:t>Good practices</a:t>
            </a:r>
            <a:endParaRPr lang="en-DE" sz="1300" dirty="0"/>
          </a:p>
        </p:txBody>
      </p:sp>
    </p:spTree>
    <p:extLst>
      <p:ext uri="{BB962C8B-B14F-4D97-AF65-F5344CB8AC3E}">
        <p14:creationId xmlns:p14="http://schemas.microsoft.com/office/powerpoint/2010/main" val="15582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0407-2431-DA45-BCF5-62A9E57B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Quiz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E778A-2A58-4542-89C2-17070A301CD4}"/>
              </a:ext>
            </a:extLst>
          </p:cNvPr>
          <p:cNvSpPr txBox="1"/>
          <p:nvPr/>
        </p:nvSpPr>
        <p:spPr>
          <a:xfrm>
            <a:off x="261871" y="1991416"/>
            <a:ext cx="44599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greetings = </a:t>
            </a:r>
            <a:r>
              <a:rPr lang="en-US" sz="14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“Good morning!”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400" dirty="0">
              <a:solidFill>
                <a:srgbClr val="FC24DD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1A0E3-0452-834A-BCA2-4C0E5E1FF570}"/>
              </a:ext>
            </a:extLst>
          </p:cNvPr>
          <p:cNvSpPr txBox="1"/>
          <p:nvPr/>
        </p:nvSpPr>
        <p:spPr>
          <a:xfrm>
            <a:off x="251520" y="4532442"/>
            <a:ext cx="4459991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greetings=</a:t>
            </a:r>
            <a:r>
              <a:rPr lang="en-US" sz="14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“Good morning!”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400" dirty="0">
              <a:solidFill>
                <a:srgbClr val="FC24DD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"/>
                <a:cs typeface="Courier"/>
              </a:rPr>
              <a:t>text1 = 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"greetings. How are you?"</a:t>
            </a:r>
            <a:r>
              <a:rPr lang="en-US" sz="1400" dirty="0">
                <a:latin typeface="Courier"/>
                <a:cs typeface="Courier"/>
              </a:rPr>
              <a:t>;</a:t>
            </a:r>
            <a:endParaRPr lang="en-US" sz="1400" dirty="0">
              <a:solidFill>
                <a:srgbClr val="FC24DD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"/>
                <a:cs typeface="Courier"/>
              </a:rPr>
              <a:t>text2 = greetings + 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" How are you?"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"/>
                <a:cs typeface="Courier"/>
              </a:rPr>
              <a:t>text3 = "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greetings"</a:t>
            </a:r>
            <a:r>
              <a:rPr lang="en-US" sz="1400" dirty="0">
                <a:latin typeface="Courier"/>
                <a:cs typeface="Courier"/>
              </a:rPr>
              <a:t> + </a:t>
            </a:r>
            <a:r>
              <a:rPr lang="en-US" sz="1400" dirty="0">
                <a:solidFill>
                  <a:srgbClr val="FC24DD"/>
                </a:solidFill>
                <a:latin typeface="Courier"/>
                <a:cs typeface="Courier"/>
              </a:rPr>
              <a:t>" How are you?"</a:t>
            </a:r>
            <a:r>
              <a:rPr lang="en-US" sz="1400" dirty="0">
                <a:latin typeface="Courier"/>
                <a:cs typeface="Courier"/>
              </a:rPr>
              <a:t>;</a:t>
            </a:r>
            <a:endParaRPr lang="en-US" sz="14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242A-3DFE-7942-A519-67F06A679EBE}"/>
              </a:ext>
            </a:extLst>
          </p:cNvPr>
          <p:cNvSpPr/>
          <p:nvPr/>
        </p:nvSpPr>
        <p:spPr>
          <a:xfrm>
            <a:off x="274638" y="1216025"/>
            <a:ext cx="3240087" cy="503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solidFill>
                  <a:schemeClr val="bg1"/>
                </a:solidFill>
              </a:rPr>
              <a:t>What will be printed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0EF223-8771-2349-A09E-DABDE04830AC}"/>
              </a:ext>
            </a:extLst>
          </p:cNvPr>
          <p:cNvSpPr/>
          <p:nvPr/>
        </p:nvSpPr>
        <p:spPr>
          <a:xfrm>
            <a:off x="5219700" y="1341438"/>
            <a:ext cx="2125663" cy="93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EB2CFE-19CB-BE44-9DDF-32E2FAAC7CA7}"/>
              </a:ext>
            </a:extLst>
          </p:cNvPr>
          <p:cNvSpPr/>
          <p:nvPr/>
        </p:nvSpPr>
        <p:spPr>
          <a:xfrm>
            <a:off x="261938" y="3810000"/>
            <a:ext cx="5389562" cy="504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solidFill>
                  <a:schemeClr val="bg1"/>
                </a:solidFill>
              </a:rPr>
              <a:t>Which command prints the following log output?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A2E343-F791-9746-93D8-BF822DF86D02}"/>
              </a:ext>
            </a:extLst>
          </p:cNvPr>
          <p:cNvSpPr/>
          <p:nvPr/>
        </p:nvSpPr>
        <p:spPr>
          <a:xfrm>
            <a:off x="5219700" y="2349500"/>
            <a:ext cx="2125663" cy="9350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FC7F14-66F7-5345-A9AB-AB30D5DCEEA2}"/>
              </a:ext>
            </a:extLst>
          </p:cNvPr>
          <p:cNvSpPr/>
          <p:nvPr/>
        </p:nvSpPr>
        <p:spPr>
          <a:xfrm>
            <a:off x="7039077" y="4221088"/>
            <a:ext cx="1924171" cy="449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A79C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text1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6BD410-52AA-D94D-9304-8023F0085908}"/>
              </a:ext>
            </a:extLst>
          </p:cNvPr>
          <p:cNvSpPr/>
          <p:nvPr/>
        </p:nvSpPr>
        <p:spPr>
          <a:xfrm>
            <a:off x="7043125" y="5317203"/>
            <a:ext cx="1924171" cy="449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A79C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text3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73E51A-DC7B-BB44-A92C-11BD7CC11F81}"/>
              </a:ext>
            </a:extLst>
          </p:cNvPr>
          <p:cNvSpPr/>
          <p:nvPr/>
        </p:nvSpPr>
        <p:spPr>
          <a:xfrm>
            <a:off x="7039077" y="4780188"/>
            <a:ext cx="1924171" cy="449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A79C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text2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solidFill>
                  <a:prstClr val="black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730E7-0D12-E149-8EE2-E0746651805C}"/>
              </a:ext>
            </a:extLst>
          </p:cNvPr>
          <p:cNvSpPr txBox="1"/>
          <p:nvPr/>
        </p:nvSpPr>
        <p:spPr>
          <a:xfrm>
            <a:off x="257863" y="6093037"/>
            <a:ext cx="445364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text1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1E259A-4F3F-1042-9024-2FAD2BC92356}"/>
              </a:ext>
            </a:extLst>
          </p:cNvPr>
          <p:cNvSpPr txBox="1"/>
          <p:nvPr/>
        </p:nvSpPr>
        <p:spPr>
          <a:xfrm>
            <a:off x="265042" y="6079572"/>
            <a:ext cx="445364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text2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D2D8F-105E-6242-92B4-4D8F3A87F936}"/>
              </a:ext>
            </a:extLst>
          </p:cNvPr>
          <p:cNvSpPr txBox="1"/>
          <p:nvPr/>
        </p:nvSpPr>
        <p:spPr>
          <a:xfrm>
            <a:off x="251520" y="6093296"/>
            <a:ext cx="445364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text3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1B7165-0C07-DE48-A985-53283789B19E}"/>
              </a:ext>
            </a:extLst>
          </p:cNvPr>
          <p:cNvSpPr txBox="1"/>
          <p:nvPr/>
        </p:nvSpPr>
        <p:spPr>
          <a:xfrm>
            <a:off x="273950" y="2474793"/>
            <a:ext cx="211195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question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greetings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E13CD-A4BC-874B-8930-D850091FC1CE}"/>
              </a:ext>
            </a:extLst>
          </p:cNvPr>
          <p:cNvSpPr txBox="1"/>
          <p:nvPr/>
        </p:nvSpPr>
        <p:spPr>
          <a:xfrm>
            <a:off x="2498744" y="2481480"/>
            <a:ext cx="221994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question 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“greetings”</a:t>
            </a:r>
            <a:r>
              <a:rPr lang="en-US" sz="14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400" dirty="0">
                <a:highlight>
                  <a:srgbClr val="F2F2F2"/>
                </a:highlight>
                <a:latin typeface="Courier"/>
                <a:cs typeface="Courier"/>
              </a:rPr>
              <a:t>; </a:t>
            </a:r>
            <a:endParaRPr lang="en-US" sz="14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3BBF24-83BC-424A-AECD-2267F3CBC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 r="-1689" b="23275"/>
          <a:stretch/>
        </p:blipFill>
        <p:spPr>
          <a:xfrm>
            <a:off x="5550323" y="1518538"/>
            <a:ext cx="1458170" cy="5794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F13C4B-6E2B-1E44-9301-E8ACE3C5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77"/>
          <a:stretch/>
        </p:blipFill>
        <p:spPr>
          <a:xfrm>
            <a:off x="5557188" y="2518334"/>
            <a:ext cx="1451305" cy="5961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C761E9-3399-4741-B769-75220E227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82"/>
          <a:stretch/>
        </p:blipFill>
        <p:spPr>
          <a:xfrm>
            <a:off x="4785784" y="4780188"/>
            <a:ext cx="2057400" cy="6052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0517B03-23ED-154B-B006-0618D7668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805"/>
          <a:stretch/>
        </p:blipFill>
        <p:spPr>
          <a:xfrm>
            <a:off x="5000288" y="5982811"/>
            <a:ext cx="2351906" cy="7108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1EA9B22-7369-EF45-A025-A90A7B090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82"/>
          <a:stretch/>
        </p:blipFill>
        <p:spPr>
          <a:xfrm>
            <a:off x="4997376" y="5964162"/>
            <a:ext cx="2397287" cy="7051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34F063-03B1-9145-8404-E948FA7F67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171"/>
          <a:stretch/>
        </p:blipFill>
        <p:spPr>
          <a:xfrm>
            <a:off x="5002489" y="5949280"/>
            <a:ext cx="2403630" cy="717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20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254F-5F97-AC46-A88A-5F129754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The Script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E9C71-B876-3445-AAE1-1697EABF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268413"/>
            <a:ext cx="4259263" cy="5040312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dirty="0"/>
              <a:t>Macros are written in the </a:t>
            </a:r>
            <a:r>
              <a:rPr lang="en-GB" sz="1600" b="1" dirty="0"/>
              <a:t>script editor</a:t>
            </a:r>
            <a:r>
              <a:rPr lang="en-GB" sz="1600" dirty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Write a macro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Run a macro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Find errors and correct them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8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/>
              <a:t>Start a new macro: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i="1" dirty="0"/>
              <a:t>File &gt; New &gt; Script…</a:t>
            </a:r>
            <a:br>
              <a:rPr lang="en-GB" sz="1600" i="1" dirty="0"/>
            </a:br>
            <a:r>
              <a:rPr lang="en-GB" sz="1600" dirty="0"/>
              <a:t>Shortcut: </a:t>
            </a:r>
            <a:r>
              <a:rPr lang="en-GB" sz="1600" dirty="0">
                <a:solidFill>
                  <a:srgbClr val="0070C0"/>
                </a:solidFill>
              </a:rPr>
              <a:t>[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Select the language in the editor:</a:t>
            </a:r>
            <a:br>
              <a:rPr lang="en-GB" sz="1600" dirty="0"/>
            </a:br>
            <a:r>
              <a:rPr lang="en-GB" sz="1600" i="1" dirty="0"/>
              <a:t>Language &gt; IJ1 Macro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b="1" dirty="0"/>
              <a:t>Open an existing macro: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Drag &amp; drop into Fiji status bar.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/>
              <a:t>Or: </a:t>
            </a:r>
            <a:r>
              <a:rPr lang="en-GB" sz="1600" i="1" dirty="0"/>
              <a:t>File &gt; Open…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600" dirty="0"/>
              <a:t>Press </a:t>
            </a:r>
            <a:r>
              <a:rPr lang="en-GB" sz="1600" b="1" dirty="0"/>
              <a:t>Run</a:t>
            </a:r>
            <a:r>
              <a:rPr lang="en-GB" sz="1600" dirty="0"/>
              <a:t> to execute the macro.</a:t>
            </a:r>
          </a:p>
        </p:txBody>
      </p:sp>
      <p:sp>
        <p:nvSpPr>
          <p:cNvPr id="32771" name="Picture 3">
            <a:extLst>
              <a:ext uri="{FF2B5EF4-FFF2-40B4-BE49-F238E27FC236}">
                <a16:creationId xmlns:a16="http://schemas.microsoft.com/office/drawing/2014/main" id="{C8696AE7-8845-1D42-AA2E-041F076F4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0563" y="2060575"/>
            <a:ext cx="4389437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EF3C3-B3F4-5B4F-B94B-10023E77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76" y="2031927"/>
            <a:ext cx="4390550" cy="40900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61B9-D3EE-4C77-A8EB-56666976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Demo</a:t>
            </a:r>
            <a:r>
              <a:rPr lang="en-US"/>
              <a:t>/Hands-on: </a:t>
            </a:r>
            <a:r>
              <a:rPr lang="en-US" dirty="0"/>
              <a:t>Language Basics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75FF8E-7C4A-442A-B4CD-C00D10AFC9DD}"/>
              </a:ext>
            </a:extLst>
          </p:cNvPr>
          <p:cNvSpPr txBox="1">
            <a:spLocks/>
          </p:cNvSpPr>
          <p:nvPr/>
        </p:nvSpPr>
        <p:spPr>
          <a:xfrm>
            <a:off x="222250" y="1549400"/>
            <a:ext cx="8464550" cy="3395663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rgbClr val="002060"/>
                </a:solidFill>
              </a:rPr>
              <a:t>Exercise 0: Run an existing macro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Open </a:t>
            </a:r>
            <a:r>
              <a:rPr lang="en-US" sz="1800" i="1" dirty="0" err="1">
                <a:solidFill>
                  <a:srgbClr val="002060"/>
                </a:solidFill>
              </a:rPr>
              <a:t>exercise_analyze_blobs.ijm</a:t>
            </a:r>
            <a:r>
              <a:rPr lang="en-US" sz="1800" dirty="0">
                <a:solidFill>
                  <a:srgbClr val="002060"/>
                </a:solidFill>
              </a:rPr>
              <a:t>, read what it does (all comments) and run the macro.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00206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rgbClr val="002060"/>
                </a:solidFill>
              </a:rPr>
              <a:t>Exercise 1: Our first macro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rgbClr val="002060"/>
                </a:solidFill>
              </a:rPr>
              <a:t>Let’s write our first macro: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Open FIJI,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Click on Menu </a:t>
            </a:r>
            <a:r>
              <a:rPr lang="en-US" sz="1800" i="1" dirty="0">
                <a:solidFill>
                  <a:srgbClr val="002060"/>
                </a:solidFill>
              </a:rPr>
              <a:t>File &gt; New &gt; Script…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Enter the macro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Save it as </a:t>
            </a:r>
            <a:r>
              <a:rPr lang="en-US" sz="1800" dirty="0" err="1">
                <a:solidFill>
                  <a:srgbClr val="002060"/>
                </a:solidFill>
              </a:rPr>
              <a:t>first_example</a:t>
            </a:r>
            <a:r>
              <a:rPr lang="en-US" sz="1800" u="sng" dirty="0" err="1">
                <a:solidFill>
                  <a:srgbClr val="002060"/>
                </a:solidFill>
              </a:rPr>
              <a:t>.ijm</a:t>
            </a:r>
            <a:r>
              <a:rPr lang="en-US" sz="1800" dirty="0">
                <a:solidFill>
                  <a:srgbClr val="002060"/>
                </a:solidFill>
              </a:rPr>
              <a:t> !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Click on </a:t>
            </a:r>
            <a:r>
              <a:rPr lang="en-US" sz="1800" i="1" dirty="0">
                <a:solidFill>
                  <a:srgbClr val="002060"/>
                </a:solidFill>
              </a:rPr>
              <a:t>Run</a:t>
            </a:r>
          </a:p>
          <a:p>
            <a:pPr fontAlgn="auto">
              <a:spcAft>
                <a:spcPts val="0"/>
              </a:spcAft>
              <a:defRPr/>
            </a:pPr>
            <a:endParaRPr lang="en-US" sz="1800" i="1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002060"/>
                </a:solidFill>
              </a:rPr>
              <a:t>Create a variable for your first name and last name and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print some greetings.</a:t>
            </a:r>
          </a:p>
          <a:p>
            <a:pPr fontAlgn="auto">
              <a:spcAft>
                <a:spcPts val="0"/>
              </a:spcAft>
              <a:defRPr/>
            </a:pPr>
            <a:endParaRPr lang="en-US" sz="1800" i="1" dirty="0">
              <a:solidFill>
                <a:srgbClr val="002060"/>
              </a:solidFill>
            </a:endParaRPr>
          </a:p>
        </p:txBody>
      </p:sp>
      <p:sp>
        <p:nvSpPr>
          <p:cNvPr id="6" name="Picture 5">
            <a:extLst>
              <a:ext uri="{FF2B5EF4-FFF2-40B4-BE49-F238E27FC236}">
                <a16:creationId xmlns:a16="http://schemas.microsoft.com/office/drawing/2014/main" id="{EF61F36B-D8E9-D142-8FE5-7B773D478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5463" y="2909888"/>
            <a:ext cx="16271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D8ACA-9D05-6C4C-9B77-C9BBDEB44069}"/>
              </a:ext>
            </a:extLst>
          </p:cNvPr>
          <p:cNvSpPr/>
          <p:nvPr/>
        </p:nvSpPr>
        <p:spPr>
          <a:xfrm>
            <a:off x="6588224" y="6548992"/>
            <a:ext cx="2443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solution_first_example.ijm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265CC-DBE6-9246-8E21-95898DDF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933056"/>
            <a:ext cx="2429345" cy="2429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AF3A3-A535-EE44-9A8C-C4ED8C4B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4917"/>
          <a:stretch/>
        </p:blipFill>
        <p:spPr>
          <a:xfrm>
            <a:off x="6876256" y="2910254"/>
            <a:ext cx="1627141" cy="7741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38" y="2060575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Macro Recorder</a:t>
            </a:r>
          </a:p>
        </p:txBody>
      </p:sp>
      <p:grpSp>
        <p:nvGrpSpPr>
          <p:cNvPr id="35842" name="Group 2">
            <a:extLst>
              <a:ext uri="{FF2B5EF4-FFF2-40B4-BE49-F238E27FC236}">
                <a16:creationId xmlns:a16="http://schemas.microsoft.com/office/drawing/2014/main" id="{118ED7B4-0F71-BB4B-9F1C-BA5D2D87251C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3141663"/>
            <a:ext cx="4022522" cy="2663825"/>
            <a:chOff x="1187624" y="1772816"/>
            <a:chExt cx="5692872" cy="3884216"/>
          </a:xfrm>
        </p:grpSpPr>
        <p:sp>
          <p:nvSpPr>
            <p:cNvPr id="35843" name="Picture 2">
              <a:extLst>
                <a:ext uri="{FF2B5EF4-FFF2-40B4-BE49-F238E27FC236}">
                  <a16:creationId xmlns:a16="http://schemas.microsoft.com/office/drawing/2014/main" id="{BDB9ACFD-1FA0-3C4B-921A-E8651E4C25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3848" y="1772816"/>
              <a:ext cx="3676648" cy="333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44" name="Picture 5">
              <a:extLst>
                <a:ext uri="{FF2B5EF4-FFF2-40B4-BE49-F238E27FC236}">
                  <a16:creationId xmlns:a16="http://schemas.microsoft.com/office/drawing/2014/main" id="{89F63109-2EB7-8644-94DA-FD6C925B38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7624" y="2564904"/>
              <a:ext cx="2864766" cy="309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86868-DECB-2C4B-AAC8-FF9F893EC73E}"/>
              </a:ext>
            </a:extLst>
          </p:cNvPr>
          <p:cNvGrpSpPr/>
          <p:nvPr/>
        </p:nvGrpSpPr>
        <p:grpSpPr>
          <a:xfrm>
            <a:off x="1980131" y="3012423"/>
            <a:ext cx="4995077" cy="2864849"/>
            <a:chOff x="1187624" y="1772816"/>
            <a:chExt cx="6317745" cy="3884216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0B8E417-F99E-714D-87A9-B11F83C50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1772816"/>
              <a:ext cx="3676648" cy="333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C9B5E2-9DBF-F34B-8066-89246BB5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564904"/>
              <a:ext cx="2864766" cy="3092128"/>
            </a:xfrm>
            <a:prstGeom prst="rect">
              <a:avLst/>
            </a:prstGeom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41E9DADB-C1D2-CC44-9501-A251AEB64B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853"/>
            <a:stretch/>
          </p:blipFill>
          <p:spPr bwMode="auto">
            <a:xfrm>
              <a:off x="4052390" y="4329096"/>
              <a:ext cx="3452979" cy="12872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14B7-60B0-D74F-98D4-976C4625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The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04A3-7991-134D-A442-F1D7C0F50B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9775" y="1665288"/>
            <a:ext cx="6419850" cy="5192712"/>
          </a:xfrm>
        </p:spPr>
        <p:txBody>
          <a:bodyPr rtlCol="0"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rgbClr val="17375E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 M</a:t>
            </a:r>
            <a:r>
              <a:rPr lang="en-US" sz="1800" b="1" dirty="0">
                <a:solidFill>
                  <a:srgbClr val="17375E"/>
                </a:solidFill>
                <a:latin typeface="Calibri" panose="020F0502020204030204" pitchFamily="34" charset="0"/>
              </a:rPr>
              <a:t>enu Plugins&gt;Macro&gt;Record…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17375E"/>
                </a:solidFill>
                <a:latin typeface="Calibri" panose="020F0502020204030204" pitchFamily="34" charset="0"/>
              </a:rPr>
              <a:t>Set the language to macro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17375E"/>
                </a:solidFill>
                <a:latin typeface="Calibri" panose="020F0502020204030204" pitchFamily="34" charset="0"/>
              </a:rPr>
              <a:t>Perform analysis manually in the interface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rgbClr val="17375E"/>
                </a:solidFill>
                <a:latin typeface="Calibri" panose="020F0502020204030204" pitchFamily="34" charset="0"/>
              </a:rPr>
              <a:t>Create button opens the script editor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36867" name="Picture 2">
            <a:extLst>
              <a:ext uri="{FF2B5EF4-FFF2-40B4-BE49-F238E27FC236}">
                <a16:creationId xmlns:a16="http://schemas.microsoft.com/office/drawing/2014/main" id="{D440EA73-38F9-BE4A-B210-AAAA72756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2988" y="3213100"/>
            <a:ext cx="2230437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Picture 4">
            <a:extLst>
              <a:ext uri="{FF2B5EF4-FFF2-40B4-BE49-F238E27FC236}">
                <a16:creationId xmlns:a16="http://schemas.microsoft.com/office/drawing/2014/main" id="{2CDDF28C-17AA-494C-A935-BEFAB0C75F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3438" y="3284538"/>
            <a:ext cx="3244850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3" name="TextBox 3">
            <a:extLst>
              <a:ext uri="{FF2B5EF4-FFF2-40B4-BE49-F238E27FC236}">
                <a16:creationId xmlns:a16="http://schemas.microsoft.com/office/drawing/2014/main" id="{4120B9E6-B0D2-F64A-9778-F1865EB67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1141413"/>
            <a:ext cx="5586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de-DE" sz="2000" dirty="0">
                <a:solidFill>
                  <a:srgbClr val="17375E"/>
                </a:solidFill>
              </a:rPr>
              <a:t>Records the steps you perform on an open image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5C511E5-2C08-FA49-88DB-02C3C2B2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2229146" cy="242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C219746-0A97-9247-A3D2-A8002F15B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84985"/>
            <a:ext cx="3245053" cy="203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421417C-2E73-964B-8EA9-BAFAFA7B51BA}"/>
              </a:ext>
            </a:extLst>
          </p:cNvPr>
          <p:cNvSpPr/>
          <p:nvPr/>
        </p:nvSpPr>
        <p:spPr>
          <a:xfrm>
            <a:off x="4644008" y="3373894"/>
            <a:ext cx="115212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87FB97E-599B-9F42-9A01-1B8486F7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140969"/>
            <a:ext cx="3168352" cy="253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C1138E2A-39E6-0B45-ADD2-BEA1F9E6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 bwMode="auto">
          <a:xfrm>
            <a:off x="4671570" y="5318110"/>
            <a:ext cx="3452979" cy="128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52C5883-9BA4-0949-BC4B-BE7671365090}"/>
              </a:ext>
            </a:extLst>
          </p:cNvPr>
          <p:cNvSpPr/>
          <p:nvPr/>
        </p:nvSpPr>
        <p:spPr>
          <a:xfrm>
            <a:off x="6736932" y="3373894"/>
            <a:ext cx="115212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CA90-1DD5-F24F-9B96-C5FA00A7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The Macro Recorder</a:t>
            </a:r>
          </a:p>
        </p:txBody>
      </p:sp>
      <p:sp>
        <p:nvSpPr>
          <p:cNvPr id="37890" name="Picture 2">
            <a:extLst>
              <a:ext uri="{FF2B5EF4-FFF2-40B4-BE49-F238E27FC236}">
                <a16:creationId xmlns:a16="http://schemas.microsoft.com/office/drawing/2014/main" id="{D1632BDB-5B75-2F47-8A58-0DECCC0D7D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0975" y="1211263"/>
            <a:ext cx="4829175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Picture 2">
            <a:extLst>
              <a:ext uri="{FF2B5EF4-FFF2-40B4-BE49-F238E27FC236}">
                <a16:creationId xmlns:a16="http://schemas.microsoft.com/office/drawing/2014/main" id="{3F1B6D59-E5D3-494C-BB4D-0A34BCC2F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31938" y="1484313"/>
            <a:ext cx="1084262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6" name="TextBox 11">
            <a:extLst>
              <a:ext uri="{FF2B5EF4-FFF2-40B4-BE49-F238E27FC236}">
                <a16:creationId xmlns:a16="http://schemas.microsoft.com/office/drawing/2014/main" id="{D5F7F8E4-EFC3-E94E-B495-8653C26C1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763" y="5735638"/>
            <a:ext cx="289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b="1">
                <a:solidFill>
                  <a:srgbClr val="17375E"/>
                </a:solidFill>
              </a:rPr>
              <a:t>Save</a:t>
            </a:r>
            <a:r>
              <a:rPr lang="de-DE" altLang="de-DE">
                <a:solidFill>
                  <a:srgbClr val="17375E"/>
                </a:solidFill>
              </a:rPr>
              <a:t> your macro file.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 b="1">
                <a:solidFill>
                  <a:srgbClr val="17375E"/>
                </a:solidFill>
              </a:rPr>
              <a:t>Clean</a:t>
            </a:r>
            <a:r>
              <a:rPr lang="de-DE" altLang="de-DE">
                <a:solidFill>
                  <a:srgbClr val="17375E"/>
                </a:solidFill>
              </a:rPr>
              <a:t> the code up.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de-DE" altLang="de-DE">
                <a:solidFill>
                  <a:srgbClr val="17375E"/>
                </a:solidFill>
              </a:rPr>
              <a:t>Click </a:t>
            </a:r>
            <a:r>
              <a:rPr lang="de-DE" altLang="de-DE" b="1">
                <a:solidFill>
                  <a:srgbClr val="17375E"/>
                </a:solidFill>
              </a:rPr>
              <a:t>Run</a:t>
            </a:r>
            <a:r>
              <a:rPr lang="de-DE" altLang="de-DE">
                <a:solidFill>
                  <a:srgbClr val="17375E"/>
                </a:solidFill>
              </a:rPr>
              <a:t> to execute 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B07C3-29F9-0D47-B599-7C6E59579162}"/>
              </a:ext>
            </a:extLst>
          </p:cNvPr>
          <p:cNvSpPr/>
          <p:nvPr/>
        </p:nvSpPr>
        <p:spPr>
          <a:xfrm>
            <a:off x="6426200" y="3813175"/>
            <a:ext cx="226060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Good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to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de-DE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know</a:t>
            </a:r>
            <a:r>
              <a:rPr lang="de-DE" b="1" dirty="0">
                <a:solidFill>
                  <a:prstClr val="black"/>
                </a:solidFill>
                <a:latin typeface="+mn-lt"/>
              </a:rPr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17375E"/>
                </a:solidFill>
                <a:latin typeface="+mn-lt"/>
              </a:rPr>
              <a:t>A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macro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always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acts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 on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the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active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17375E"/>
                </a:solidFill>
                <a:latin typeface="+mn-lt"/>
              </a:rPr>
              <a:t>image</a:t>
            </a:r>
            <a:r>
              <a:rPr lang="de-DE" dirty="0">
                <a:solidFill>
                  <a:srgbClr val="17375E"/>
                </a:solidFill>
                <a:latin typeface="+mn-lt"/>
              </a:rPr>
              <a:t>.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A0CDE4D-CFC2-F94C-B031-3692BC1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74" y="1052736"/>
            <a:ext cx="4828776" cy="437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1DDE7E0-4A59-F246-8863-6EB8D71B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484"/>
            <a:ext cx="2540697" cy="2152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FCEB0BE-AE50-AC47-88E8-6C5C796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72" y="1151209"/>
            <a:ext cx="3130928" cy="21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1DB01E8-38F2-BB4D-8ACF-F59BE75BE4D8}"/>
              </a:ext>
            </a:extLst>
          </p:cNvPr>
          <p:cNvSpPr/>
          <p:nvPr/>
        </p:nvSpPr>
        <p:spPr>
          <a:xfrm>
            <a:off x="1284830" y="4189231"/>
            <a:ext cx="1071824" cy="8196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2CC6349-7ED8-8649-8DA6-4007ACC3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10" y="1484784"/>
            <a:ext cx="1084182" cy="24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7D2DAF2-5078-7146-9E25-D6701F389B10}"/>
              </a:ext>
            </a:extLst>
          </p:cNvPr>
          <p:cNvSpPr/>
          <p:nvPr/>
        </p:nvSpPr>
        <p:spPr>
          <a:xfrm>
            <a:off x="1450873" y="1387713"/>
            <a:ext cx="1071823" cy="5893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4CE3-26C1-714F-97CE-C2032733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Demo/Hands-on: Macro Recorder 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2E2C4304-BDA9-754C-8DB5-120D42AE5B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Macro recorder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19AB17C-FF66-F942-A4B8-A7016829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3676648" cy="333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19E83-78DE-8A43-B905-FE647B082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2864766" cy="3092128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721BCBE-D1B8-3B44-8AEF-B15788DAC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3"/>
          <a:stretch/>
        </p:blipFill>
        <p:spPr bwMode="auto">
          <a:xfrm>
            <a:off x="4052390" y="4329096"/>
            <a:ext cx="3452979" cy="128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6E6E-97F0-FB42-B9A4-DB95458F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Exercise 1: Macro Recorder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6D2381-DD23-A841-88FB-E02ECA69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800" b="1" dirty="0" err="1"/>
              <a:t>Exercise</a:t>
            </a:r>
            <a:r>
              <a:rPr lang="de-DE" sz="1800" dirty="0"/>
              <a:t>: </a:t>
            </a:r>
            <a:r>
              <a:rPr lang="de-DE" sz="1800" b="1" dirty="0"/>
              <a:t>Create a </a:t>
            </a:r>
            <a:r>
              <a:rPr lang="de-DE" sz="1800" b="1" dirty="0" err="1"/>
              <a:t>macro</a:t>
            </a:r>
            <a:r>
              <a:rPr lang="de-DE" sz="1800" b="1" dirty="0"/>
              <a:t> </a:t>
            </a:r>
            <a:r>
              <a:rPr lang="de-DE" sz="1800" b="1" dirty="0" err="1"/>
              <a:t>to</a:t>
            </a:r>
            <a:r>
              <a:rPr lang="de-DE" sz="1800" b="1" dirty="0"/>
              <a:t> </a:t>
            </a:r>
            <a:r>
              <a:rPr lang="de-DE" sz="1800" b="1" dirty="0" err="1"/>
              <a:t>segment</a:t>
            </a:r>
            <a:r>
              <a:rPr lang="de-DE" sz="1800" b="1" dirty="0"/>
              <a:t> </a:t>
            </a:r>
            <a:r>
              <a:rPr lang="de-DE" sz="1800" b="1" dirty="0" err="1"/>
              <a:t>the</a:t>
            </a:r>
            <a:r>
              <a:rPr lang="de-DE" sz="1800" b="1" dirty="0"/>
              <a:t> </a:t>
            </a:r>
            <a:r>
              <a:rPr lang="de-DE" sz="1800" b="1" dirty="0" err="1"/>
              <a:t>cells</a:t>
            </a:r>
            <a:r>
              <a:rPr lang="de-DE" sz="1800" b="1" dirty="0"/>
              <a:t> </a:t>
            </a:r>
            <a:r>
              <a:rPr lang="de-DE" sz="1800" b="1" dirty="0" err="1"/>
              <a:t>and</a:t>
            </a:r>
            <a:r>
              <a:rPr lang="de-DE" sz="1800" b="1" dirty="0"/>
              <a:t> </a:t>
            </a:r>
            <a:r>
              <a:rPr lang="de-DE" sz="1800" b="1" dirty="0" err="1"/>
              <a:t>measure</a:t>
            </a:r>
            <a:r>
              <a:rPr lang="de-DE" sz="1800" b="1" dirty="0"/>
              <a:t> </a:t>
            </a:r>
            <a:r>
              <a:rPr lang="de-DE" sz="1800" b="1" dirty="0" err="1"/>
              <a:t>them</a:t>
            </a:r>
            <a:r>
              <a:rPr lang="de-DE" sz="1800" b="1" dirty="0"/>
              <a:t>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700" dirty="0"/>
              <a:t>Part 1: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b="1" dirty="0"/>
              <a:t>Open</a:t>
            </a:r>
            <a:r>
              <a:rPr lang="en-US" sz="1600" dirty="0"/>
              <a:t> cells1.tif.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b="1" dirty="0"/>
              <a:t>Open Macro recorder</a:t>
            </a:r>
            <a:r>
              <a:rPr lang="en-US" sz="1600" dirty="0"/>
              <a:t>, optionally delete history.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b="1" dirty="0"/>
              <a:t>Duplicate</a:t>
            </a:r>
            <a:r>
              <a:rPr lang="en-US" sz="1600" dirty="0"/>
              <a:t> image cells1.tif and work on the duplicate (original image later needed for measurements).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dirty="0"/>
              <a:t>Segment: </a:t>
            </a:r>
            <a:r>
              <a:rPr lang="en-US" sz="1600" b="1" dirty="0"/>
              <a:t>Blurring, thresholding, binary watershed.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b="1" dirty="0"/>
              <a:t>Set measurements</a:t>
            </a:r>
            <a:r>
              <a:rPr lang="en-US" sz="1600" dirty="0"/>
              <a:t>: measure the mean and area, redirect to cells1.tif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b="1" dirty="0"/>
              <a:t>Analyze particles </a:t>
            </a:r>
            <a:r>
              <a:rPr lang="en-US" sz="1600" dirty="0"/>
              <a:t>(choose: ‘display results’, ‘count masks’)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dirty="0"/>
              <a:t>Create the macro &amp; </a:t>
            </a:r>
            <a:r>
              <a:rPr lang="en-US" sz="1600" b="1" dirty="0"/>
              <a:t>save</a:t>
            </a:r>
            <a:r>
              <a:rPr lang="en-US" sz="1600" dirty="0"/>
              <a:t> it.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600" dirty="0"/>
              <a:t>Clean it up. Select window cells1.tif and rerun the macro. Does it work?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700" dirty="0"/>
              <a:t>Part 2:</a:t>
            </a:r>
          </a:p>
          <a:p>
            <a:pPr>
              <a:defRPr/>
            </a:pPr>
            <a:r>
              <a:rPr lang="en-US" sz="1700" dirty="0"/>
              <a:t>Close all the open image windows and tables.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/>
              <a:t>Now open cells2.tif and run the macro. Does it work? What is the problem?</a:t>
            </a:r>
          </a:p>
          <a:p>
            <a:pPr fontAlgn="auto"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C2E74-54F4-914D-9E16-42DFE7010BAF}"/>
              </a:ext>
            </a:extLst>
          </p:cNvPr>
          <p:cNvSpPr/>
          <p:nvPr/>
        </p:nvSpPr>
        <p:spPr>
          <a:xfrm>
            <a:off x="6372200" y="6476023"/>
            <a:ext cx="2486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solution_segment_cells.ijm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B065C-9161-B94B-B957-8EB535F62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69" y="1281962"/>
            <a:ext cx="1443131" cy="14516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C19A-7235-7745-9BBD-CFCFE939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F1AE-846F-7948-B67B-F659DC6D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Exercise</a:t>
            </a:r>
            <a:r>
              <a:rPr lang="de-DE" dirty="0"/>
              <a:t>: </a:t>
            </a:r>
            <a:r>
              <a:rPr lang="de-DE" b="1" dirty="0"/>
              <a:t>Create a </a:t>
            </a:r>
            <a:r>
              <a:rPr lang="de-DE" b="1" dirty="0" err="1"/>
              <a:t>macro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convert</a:t>
            </a:r>
            <a:r>
              <a:rPr lang="de-DE" b="1" dirty="0"/>
              <a:t> m51.tif </a:t>
            </a:r>
            <a:r>
              <a:rPr lang="de-DE" b="1" dirty="0" err="1"/>
              <a:t>to</a:t>
            </a:r>
            <a:r>
              <a:rPr lang="de-DE" b="1" dirty="0"/>
              <a:t> a PNG </a:t>
            </a:r>
            <a:r>
              <a:rPr lang="de-DE" b="1" dirty="0" err="1"/>
              <a:t>file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calibration</a:t>
            </a:r>
            <a:r>
              <a:rPr lang="de-DE" b="1" dirty="0"/>
              <a:t> bar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de-DE" sz="1800" dirty="0">
                <a:solidFill>
                  <a:schemeClr val="tx2">
                    <a:lumMod val="75000"/>
                  </a:schemeClr>
                </a:solidFill>
              </a:rPr>
              <a:t>You have to add image m51.tif to a presentation. </a:t>
            </a:r>
          </a:p>
          <a:p>
            <a:pPr marL="0" indent="0">
              <a:buNone/>
            </a:pPr>
            <a:endParaRPr lang="en-US" altLang="de-DE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Open m51.tif. 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Open Macro recorder, optionally clear it. 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Apply “</a:t>
            </a:r>
            <a:r>
              <a:rPr lang="en-US" altLang="de-DE" sz="1600" b="1" dirty="0">
                <a:solidFill>
                  <a:schemeClr val="tx2">
                    <a:lumMod val="75000"/>
                  </a:schemeClr>
                </a:solidFill>
              </a:rPr>
              <a:t>Fire</a:t>
            </a:r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” LUT 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Add a </a:t>
            </a:r>
            <a:r>
              <a:rPr lang="en-US" altLang="de-DE" sz="1600" b="1" dirty="0">
                <a:solidFill>
                  <a:schemeClr val="tx2">
                    <a:lumMod val="75000"/>
                  </a:schemeClr>
                </a:solidFill>
              </a:rPr>
              <a:t>calibration bar</a:t>
            </a:r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Convert the image to an </a:t>
            </a:r>
            <a:r>
              <a:rPr lang="en-US" altLang="de-DE" sz="1600" b="1" dirty="0">
                <a:solidFill>
                  <a:schemeClr val="tx2">
                    <a:lumMod val="75000"/>
                  </a:schemeClr>
                </a:solidFill>
              </a:rPr>
              <a:t>RGB-color</a:t>
            </a:r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Rename the image to </a:t>
            </a:r>
            <a:r>
              <a:rPr lang="en-US" altLang="de-DE" sz="1600" dirty="0">
                <a:solidFill>
                  <a:srgbClr val="FF40FF"/>
                </a:solidFill>
              </a:rPr>
              <a:t>m51_for_presentation</a:t>
            </a:r>
          </a:p>
          <a:p>
            <a:r>
              <a:rPr lang="en-US" altLang="de-DE" sz="1600" b="1" dirty="0">
                <a:solidFill>
                  <a:schemeClr val="tx2">
                    <a:lumMod val="75000"/>
                  </a:schemeClr>
                </a:solidFill>
              </a:rPr>
              <a:t>Save As </a:t>
            </a:r>
            <a:r>
              <a:rPr lang="en-US" altLang="de-DE" sz="1600" dirty="0" err="1">
                <a:solidFill>
                  <a:schemeClr val="tx2">
                    <a:lumMod val="75000"/>
                  </a:schemeClr>
                </a:solidFill>
              </a:rPr>
              <a:t>png</a:t>
            </a:r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 to your Desktop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Load it into the PowerPoint. Did it work?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BCAA3-EC62-B349-B8DD-F509BEFC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54865"/>
            <a:ext cx="203200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971229-F7AE-FB40-A121-2F87030E847C}"/>
              </a:ext>
            </a:extLst>
          </p:cNvPr>
          <p:cNvSpPr txBox="1"/>
          <p:nvPr/>
        </p:nvSpPr>
        <p:spPr>
          <a:xfrm>
            <a:off x="6156176" y="6525344"/>
            <a:ext cx="285687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solution_image_for_presentation.ijm</a:t>
            </a:r>
            <a:endParaRPr lang="de-DE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6437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2070100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Troubleshooting</a:t>
            </a:r>
          </a:p>
        </p:txBody>
      </p:sp>
      <p:grpSp>
        <p:nvGrpSpPr>
          <p:cNvPr id="44034" name="Group 10">
            <a:extLst>
              <a:ext uri="{FF2B5EF4-FFF2-40B4-BE49-F238E27FC236}">
                <a16:creationId xmlns:a16="http://schemas.microsoft.com/office/drawing/2014/main" id="{B579744D-57F8-BE45-A50F-070E208F393D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3068638"/>
            <a:ext cx="3016250" cy="1944687"/>
            <a:chOff x="2987824" y="3295144"/>
            <a:chExt cx="3015617" cy="1862048"/>
          </a:xfrm>
        </p:grpSpPr>
        <p:pic>
          <p:nvPicPr>
            <p:cNvPr id="44035" name="Picture 7">
              <a:extLst>
                <a:ext uri="{FF2B5EF4-FFF2-40B4-BE49-F238E27FC236}">
                  <a16:creationId xmlns:a16="http://schemas.microsoft.com/office/drawing/2014/main" id="{20824B84-2E4F-F240-B6F7-FA4A11460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87" y="3470776"/>
              <a:ext cx="1336154" cy="1336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6" name="TextBox 9">
              <a:extLst>
                <a:ext uri="{FF2B5EF4-FFF2-40B4-BE49-F238E27FC236}">
                  <a16:creationId xmlns:a16="http://schemas.microsoft.com/office/drawing/2014/main" id="{BE511564-20AD-7440-AE23-63B57BF11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824" y="3295144"/>
              <a:ext cx="1659429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de-DE" sz="11500"/>
                <a:t>🖥</a:t>
              </a:r>
            </a:p>
          </p:txBody>
        </p:sp>
        <p:sp>
          <p:nvSpPr>
            <p:cNvPr id="44037" name="TextBox 8">
              <a:extLst>
                <a:ext uri="{FF2B5EF4-FFF2-40B4-BE49-F238E27FC236}">
                  <a16:creationId xmlns:a16="http://schemas.microsoft.com/office/drawing/2014/main" id="{58527768-2F41-0A45-BAD7-63DC481E3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5955" y="4138853"/>
              <a:ext cx="7920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de-DE" sz="4800"/>
                <a:t>⚠️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Machine Learning, </a:t>
            </a:r>
            <a:r>
              <a:rPr lang="en-US" dirty="0" err="1"/>
              <a:t>Ilastik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68AB9C-F426-7547-AFA8-393578620C27}"/>
              </a:ext>
            </a:extLst>
          </p:cNvPr>
          <p:cNvGrpSpPr/>
          <p:nvPr/>
        </p:nvGrpSpPr>
        <p:grpSpPr>
          <a:xfrm>
            <a:off x="5702858" y="4041114"/>
            <a:ext cx="3010439" cy="2417669"/>
            <a:chOff x="5215334" y="4008889"/>
            <a:chExt cx="3010439" cy="24176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3A204707-73EC-7D4E-826E-BECD65CC2DEC}"/>
                </a:ext>
              </a:extLst>
            </p:cNvPr>
            <p:cNvSpPr/>
            <p:nvPr/>
          </p:nvSpPr>
          <p:spPr>
            <a:xfrm>
              <a:off x="5215334" y="4008889"/>
              <a:ext cx="3010439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0AFF6B6-CB87-7C45-9E73-D65834035374}"/>
                </a:ext>
              </a:extLst>
            </p:cNvPr>
            <p:cNvSpPr txBox="1"/>
            <p:nvPr/>
          </p:nvSpPr>
          <p:spPr>
            <a:xfrm>
              <a:off x="5629287" y="4195472"/>
              <a:ext cx="1845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/>
                <a:t>Ilastik</a:t>
              </a:r>
              <a:endParaRPr lang="en-GB" sz="2400" b="1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D767400-7869-E94F-8669-DF05DB29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9287" y="4668678"/>
              <a:ext cx="2234280" cy="16045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60DD77-9ED7-2F40-8A6D-7BB956860A1B}"/>
              </a:ext>
            </a:extLst>
          </p:cNvPr>
          <p:cNvGrpSpPr/>
          <p:nvPr/>
        </p:nvGrpSpPr>
        <p:grpSpPr>
          <a:xfrm>
            <a:off x="333905" y="1191239"/>
            <a:ext cx="8426467" cy="2417669"/>
            <a:chOff x="307762" y="1011331"/>
            <a:chExt cx="8426467" cy="2417669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B9E32A8C-8870-6B4D-B2AB-A8EB36E1D018}"/>
                </a:ext>
              </a:extLst>
            </p:cNvPr>
            <p:cNvSpPr/>
            <p:nvPr/>
          </p:nvSpPr>
          <p:spPr>
            <a:xfrm>
              <a:off x="307762" y="1011331"/>
              <a:ext cx="8426467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A084EC-8F0B-994E-AB1E-E9261CE4A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9" b="3164"/>
            <a:stretch/>
          </p:blipFill>
          <p:spPr>
            <a:xfrm>
              <a:off x="4856355" y="1623445"/>
              <a:ext cx="3323825" cy="14298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574EAD-A43A-124C-9BC0-60938A25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39" y="1670161"/>
              <a:ext cx="3554467" cy="138311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2A7296-957A-2543-BBF3-D8FE22D86E77}"/>
                </a:ext>
              </a:extLst>
            </p:cNvPr>
            <p:cNvSpPr txBox="1"/>
            <p:nvPr/>
          </p:nvSpPr>
          <p:spPr>
            <a:xfrm>
              <a:off x="4612045" y="3053280"/>
              <a:ext cx="3874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Supervised</a:t>
              </a:r>
              <a:r>
                <a:rPr lang="en-GB" sz="1600" dirty="0"/>
                <a:t>: Decision tree and random forest</a:t>
              </a:r>
              <a:endParaRPr lang="en-GB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CAF785-E5AA-2C45-80B9-0B9547981C3F}"/>
                </a:ext>
              </a:extLst>
            </p:cNvPr>
            <p:cNvSpPr txBox="1"/>
            <p:nvPr/>
          </p:nvSpPr>
          <p:spPr>
            <a:xfrm>
              <a:off x="2843689" y="1108641"/>
              <a:ext cx="3140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Machine learning intro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4C994C5-C50E-2C40-8092-0518DDF15A64}"/>
                </a:ext>
              </a:extLst>
            </p:cNvPr>
            <p:cNvSpPr txBox="1"/>
            <p:nvPr/>
          </p:nvSpPr>
          <p:spPr>
            <a:xfrm>
              <a:off x="512083" y="3021940"/>
              <a:ext cx="3874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Supervised vs. unsupervised</a:t>
              </a:r>
              <a:endParaRPr lang="en-GB" sz="2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19FF12-E623-4A4B-AA3F-23E358AF277A}"/>
              </a:ext>
            </a:extLst>
          </p:cNvPr>
          <p:cNvGrpSpPr/>
          <p:nvPr/>
        </p:nvGrpSpPr>
        <p:grpSpPr>
          <a:xfrm>
            <a:off x="333905" y="4049060"/>
            <a:ext cx="4917574" cy="2417669"/>
            <a:chOff x="157077" y="3920389"/>
            <a:chExt cx="4917574" cy="24176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C513DB-5C09-3A4F-B158-65A7A5D21197}"/>
                </a:ext>
              </a:extLst>
            </p:cNvPr>
            <p:cNvGrpSpPr/>
            <p:nvPr/>
          </p:nvGrpSpPr>
          <p:grpSpPr>
            <a:xfrm>
              <a:off x="260334" y="3920389"/>
              <a:ext cx="4711060" cy="2417669"/>
              <a:chOff x="260334" y="3920389"/>
              <a:chExt cx="4711060" cy="2417669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073E23C4-A08B-CF49-A3C6-B2E0FB432BCD}"/>
                  </a:ext>
                </a:extLst>
              </p:cNvPr>
              <p:cNvSpPr/>
              <p:nvPr/>
            </p:nvSpPr>
            <p:spPr>
              <a:xfrm>
                <a:off x="260334" y="3920389"/>
                <a:ext cx="4711060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543A067-3DBD-3943-B8B4-648077784A92}"/>
                  </a:ext>
                </a:extLst>
              </p:cNvPr>
              <p:cNvGrpSpPr/>
              <p:nvPr/>
            </p:nvGrpSpPr>
            <p:grpSpPr>
              <a:xfrm>
                <a:off x="918227" y="4621292"/>
                <a:ext cx="3213690" cy="1310816"/>
                <a:chOff x="1076833" y="1100827"/>
                <a:chExt cx="7250423" cy="3107184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C2B00CE2-EE08-FA42-B3E1-F23ED845E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0071" y="1100827"/>
                  <a:ext cx="3107185" cy="3107184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54D2C0C5-E4A9-8541-945E-27EC3D409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6833" y="1100827"/>
                  <a:ext cx="3101116" cy="3107184"/>
                </a:xfrm>
                <a:prstGeom prst="rect">
                  <a:avLst/>
                </a:prstGeom>
              </p:spPr>
            </p:pic>
            <p:sp>
              <p:nvSpPr>
                <p:cNvPr id="85" name="Right Arrow 84">
                  <a:extLst>
                    <a:ext uri="{FF2B5EF4-FFF2-40B4-BE49-F238E27FC236}">
                      <a16:creationId xmlns:a16="http://schemas.microsoft.com/office/drawing/2014/main" id="{B28709DE-772D-6449-9E3C-36A682DA9E5D}"/>
                    </a:ext>
                  </a:extLst>
                </p:cNvPr>
                <p:cNvSpPr/>
                <p:nvPr/>
              </p:nvSpPr>
              <p:spPr>
                <a:xfrm>
                  <a:off x="4308068" y="2371822"/>
                  <a:ext cx="720081" cy="360041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288BF7E-0EE0-704E-9EE8-436FD0C51D8D}"/>
                </a:ext>
              </a:extLst>
            </p:cNvPr>
            <p:cNvSpPr txBox="1"/>
            <p:nvPr/>
          </p:nvSpPr>
          <p:spPr>
            <a:xfrm>
              <a:off x="157077" y="4195472"/>
              <a:ext cx="49175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Segmentation as pixel classification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82008D-4586-5040-8CA6-2F46AB162655}"/>
              </a:ext>
            </a:extLst>
          </p:cNvPr>
          <p:cNvSpPr txBox="1"/>
          <p:nvPr/>
        </p:nvSpPr>
        <p:spPr>
          <a:xfrm>
            <a:off x="251844" y="6016101"/>
            <a:ext cx="4917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… with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2669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Troubleshooting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69084-2ED7-4DA1-969C-8D95812AFE53}"/>
              </a:ext>
            </a:extLst>
          </p:cNvPr>
          <p:cNvSpPr txBox="1">
            <a:spLocks/>
          </p:cNvSpPr>
          <p:nvPr/>
        </p:nvSpPr>
        <p:spPr>
          <a:xfrm>
            <a:off x="395288" y="1190625"/>
            <a:ext cx="5976937" cy="252571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rgbClr val="002060"/>
                </a:solidFill>
              </a:rPr>
              <a:t>If your program throws error messages: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2060"/>
                </a:solidFill>
              </a:rPr>
              <a:t>Don’t panic.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Read </a:t>
            </a:r>
            <a:r>
              <a:rPr lang="en-US" sz="1600" b="1" dirty="0">
                <a:solidFill>
                  <a:srgbClr val="002060"/>
                </a:solidFill>
              </a:rPr>
              <a:t>where</a:t>
            </a:r>
            <a:r>
              <a:rPr lang="en-US" sz="1600" dirty="0">
                <a:solidFill>
                  <a:srgbClr val="002060"/>
                </a:solidFill>
              </a:rPr>
              <a:t> the error happened.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sym typeface="Wingdings" pitchFamily="2" charset="2"/>
              </a:rPr>
              <a:t>Check the line number</a:t>
            </a:r>
            <a:endParaRPr lang="en-US" sz="1600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Read </a:t>
            </a:r>
            <a:r>
              <a:rPr lang="en-US" sz="1600" b="1" dirty="0">
                <a:solidFill>
                  <a:srgbClr val="002060"/>
                </a:solidFill>
              </a:rPr>
              <a:t>what </a:t>
            </a:r>
            <a:r>
              <a:rPr lang="en-US" sz="1600" dirty="0">
                <a:solidFill>
                  <a:srgbClr val="002060"/>
                </a:solidFill>
              </a:rPr>
              <a:t>appears to be wrong.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Is something missing?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Check also lines above and below the error location 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42FDC-D557-A24C-A453-E4ADC680A95D}"/>
              </a:ext>
            </a:extLst>
          </p:cNvPr>
          <p:cNvSpPr txBox="1"/>
          <p:nvPr/>
        </p:nvSpPr>
        <p:spPr>
          <a:xfrm>
            <a:off x="3708400" y="3979863"/>
            <a:ext cx="4829175" cy="22016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 eaLnBrk="1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Don’t take error messages very strictly.</a:t>
            </a:r>
          </a:p>
          <a:p>
            <a:pPr marL="685800" lvl="1" indent="-228600" eaLnBrk="1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A program may have issues with another program.</a:t>
            </a:r>
          </a:p>
          <a:p>
            <a:pPr lvl="1" eaLnBrk="1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002060"/>
              </a:solidFill>
              <a:latin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2060"/>
                </a:solidFill>
                <a:latin typeface="+mn-lt"/>
              </a:rPr>
              <a:t>Color highlighting </a:t>
            </a:r>
          </a:p>
          <a:p>
            <a:pPr marL="685800" lvl="1" indent="-228600" eaLnBrk="1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Check if color highlighting is consistent </a:t>
            </a:r>
          </a:p>
          <a:p>
            <a:pPr marL="685800" lvl="1" indent="-228600" eaLnBrk="1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Easy way to spot errors!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EF097-B9A4-364C-A4A8-BAEEDA4D6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" r="-1" b="9873"/>
          <a:stretch/>
        </p:blipFill>
        <p:spPr>
          <a:xfrm>
            <a:off x="860869" y="4149080"/>
            <a:ext cx="2498574" cy="1484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4841B-9CEF-8D4C-B8E6-382BA3EB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71" y="1340768"/>
            <a:ext cx="1878813" cy="151391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9FE4A4F-86CB-7B47-A24F-5B4A7C8875C6}"/>
              </a:ext>
            </a:extLst>
          </p:cNvPr>
          <p:cNvSpPr/>
          <p:nvPr/>
        </p:nvSpPr>
        <p:spPr>
          <a:xfrm>
            <a:off x="6917671" y="1638364"/>
            <a:ext cx="467761" cy="22972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8290C1-A480-C448-BA0A-101691D898AD}"/>
              </a:ext>
            </a:extLst>
          </p:cNvPr>
          <p:cNvSpPr/>
          <p:nvPr/>
        </p:nvSpPr>
        <p:spPr>
          <a:xfrm>
            <a:off x="6248358" y="1604343"/>
            <a:ext cx="592770" cy="28926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3654-FD2C-E842-AA00-3D06DDC2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Demo/Hands-on: Troubleshooting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9D159-F9B5-194F-9722-884207D18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22400"/>
            <a:ext cx="7067550" cy="3453253"/>
          </a:xfrm>
        </p:spPr>
        <p:txBody>
          <a:bodyPr rtlCol="0">
            <a:sp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800" dirty="0">
                <a:solidFill>
                  <a:srgbClr val="002060"/>
                </a:solidFill>
              </a:rPr>
              <a:t>Let‘s correct some errors!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i="1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Exercise 0: Correct errors using code color highlighting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Open and run </a:t>
            </a:r>
            <a:r>
              <a:rPr lang="en-US" i="1" dirty="0" err="1">
                <a:solidFill>
                  <a:srgbClr val="002060"/>
                </a:solidFill>
              </a:rPr>
              <a:t>troubleshooting_with_code_highlights.ijm</a:t>
            </a:r>
            <a:endParaRPr lang="en-US" i="1" dirty="0">
              <a:solidFill>
                <a:srgbClr val="00206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Play close attention to the </a:t>
            </a:r>
            <a:r>
              <a:rPr lang="en-US" b="1" dirty="0">
                <a:solidFill>
                  <a:srgbClr val="002060"/>
                </a:solidFill>
              </a:rPr>
              <a:t>color highlighting</a:t>
            </a:r>
            <a:r>
              <a:rPr lang="en-US" dirty="0">
                <a:solidFill>
                  <a:srgbClr val="002060"/>
                </a:solidFill>
              </a:rPr>
              <a:t>! 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Exercise 1: Correct errors via error messages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Open and run</a:t>
            </a:r>
            <a:r>
              <a:rPr lang="en-US" sz="2000" i="1" dirty="0">
                <a:solidFill>
                  <a:srgbClr val="002060"/>
                </a:solidFill>
              </a:rPr>
              <a:t> </a:t>
            </a:r>
            <a:r>
              <a:rPr lang="en-US" sz="2000" i="1" dirty="0" err="1">
                <a:solidFill>
                  <a:srgbClr val="002060"/>
                </a:solidFill>
              </a:rPr>
              <a:t>troubleshooting_error_message.ijm</a:t>
            </a:r>
            <a:endParaRPr lang="en-US" i="1" dirty="0">
              <a:solidFill>
                <a:srgbClr val="00206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Look at the </a:t>
            </a:r>
            <a:r>
              <a:rPr lang="en-US" b="1" dirty="0">
                <a:solidFill>
                  <a:srgbClr val="002060"/>
                </a:solidFill>
              </a:rPr>
              <a:t>error messages </a:t>
            </a:r>
            <a:r>
              <a:rPr lang="en-US" dirty="0">
                <a:solidFill>
                  <a:srgbClr val="002060"/>
                </a:solidFill>
              </a:rPr>
              <a:t>and fix the errors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17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8C9F-D70E-B641-8773-E15F4117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" r="-1" b="9873"/>
          <a:stretch/>
        </p:blipFill>
        <p:spPr>
          <a:xfrm>
            <a:off x="6012160" y="4653136"/>
            <a:ext cx="2498574" cy="1484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BA8C-7C8C-B24F-95AB-AF9A36B8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EC4E-1A8D-234E-A6F4-166DF712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09975" cy="1541463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Look at the code snippet 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By looking 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colors in the code</a:t>
            </a:r>
            <a:r>
              <a:rPr lang="en-US" dirty="0"/>
              <a:t> guess what element each of the following is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spcAft>
                <a:spcPts val="0"/>
              </a:spcAft>
              <a:defRPr/>
            </a:pPr>
            <a:endParaRPr lang="en-US" dirty="0"/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92246-DB11-6E4E-BAF4-BE79B1F93B8D}"/>
              </a:ext>
            </a:extLst>
          </p:cNvPr>
          <p:cNvSpPr txBox="1"/>
          <p:nvPr/>
        </p:nvSpPr>
        <p:spPr>
          <a:xfrm>
            <a:off x="2987675" y="3473450"/>
            <a:ext cx="3611563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print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name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Robert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//initialize program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25E80-10FF-A84F-B809-9598DE2E38B7}"/>
              </a:ext>
            </a:extLst>
          </p:cNvPr>
          <p:cNvSpPr/>
          <p:nvPr/>
        </p:nvSpPr>
        <p:spPr>
          <a:xfrm>
            <a:off x="1546225" y="5781675"/>
            <a:ext cx="1154113" cy="376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variable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9B22C-FBE1-324E-844E-BA659BA56EE7}"/>
              </a:ext>
            </a:extLst>
          </p:cNvPr>
          <p:cNvSpPr/>
          <p:nvPr/>
        </p:nvSpPr>
        <p:spPr>
          <a:xfrm>
            <a:off x="2916238" y="5781675"/>
            <a:ext cx="1150937" cy="3762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command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51FE90-7D94-2546-BE5E-8626BC957C10}"/>
              </a:ext>
            </a:extLst>
          </p:cNvPr>
          <p:cNvSpPr/>
          <p:nvPr/>
        </p:nvSpPr>
        <p:spPr>
          <a:xfrm>
            <a:off x="4283075" y="5781675"/>
            <a:ext cx="1154113" cy="376238"/>
          </a:xfrm>
          <a:prstGeom prst="rect">
            <a:avLst/>
          </a:prstGeom>
          <a:solidFill>
            <a:srgbClr val="FC24D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string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53DD5-A3CE-A74E-B484-0054DDA7090E}"/>
              </a:ext>
            </a:extLst>
          </p:cNvPr>
          <p:cNvSpPr txBox="1"/>
          <p:nvPr/>
        </p:nvSpPr>
        <p:spPr>
          <a:xfrm>
            <a:off x="4386517" y="1149375"/>
            <a:ext cx="3269107" cy="2077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first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C24DD"/>
                </a:solidFill>
                <a:latin typeface="Courier"/>
                <a:cs typeface="Courier"/>
              </a:rPr>
              <a:t>"Robert"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lastname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804040"/>
                </a:solidFill>
                <a:latin typeface="Courier"/>
                <a:cs typeface="Courier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C24DD"/>
                </a:solidFill>
                <a:latin typeface="Courier"/>
                <a:cs typeface="Courier"/>
              </a:rPr>
              <a:t>"Haase"</a:t>
            </a:r>
            <a:r>
              <a:rPr lang="en-US" sz="1200" dirty="0">
                <a:solidFill>
                  <a:srgbClr val="604A7B"/>
                </a:solidFill>
                <a:latin typeface="Courier"/>
                <a:cs typeface="Courier"/>
              </a:rPr>
              <a:t>;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200" dirty="0">
              <a:solidFill>
                <a:srgbClr val="1A9513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run complicated algorithm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name = </a:t>
            </a:r>
            <a:r>
              <a:rPr lang="en-GB" sz="1200" dirty="0" err="1">
                <a:highlight>
                  <a:srgbClr val="F2F2F2"/>
                </a:highlight>
                <a:latin typeface="Courier"/>
                <a:cs typeface="Courier"/>
              </a:rPr>
              <a:t>firstname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 "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GB" sz="1200" dirty="0" err="1">
                <a:highlight>
                  <a:srgbClr val="F2F2F2"/>
                </a:highlight>
                <a:latin typeface="Courier"/>
                <a:cs typeface="Courier"/>
              </a:rPr>
              <a:t>lastname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;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"Hello "</a:t>
            </a:r>
            <a:r>
              <a:rPr lang="en-GB" sz="12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name + </a:t>
            </a:r>
            <a:r>
              <a:rPr lang="en-GB" sz="12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"!"</a:t>
            </a:r>
            <a:r>
              <a:rPr lang="en-GB" sz="12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2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9E563-4251-804D-8D40-77ED9F375E15}"/>
              </a:ext>
            </a:extLst>
          </p:cNvPr>
          <p:cNvSpPr/>
          <p:nvPr/>
        </p:nvSpPr>
        <p:spPr>
          <a:xfrm>
            <a:off x="5651500" y="5794375"/>
            <a:ext cx="1154113" cy="3762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comment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38" y="2060575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Working with Open Images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95BF85-295B-3E47-977D-57199456F5C8}"/>
              </a:ext>
            </a:extLst>
          </p:cNvPr>
          <p:cNvGrpSpPr/>
          <p:nvPr/>
        </p:nvGrpSpPr>
        <p:grpSpPr>
          <a:xfrm>
            <a:off x="2339752" y="2911857"/>
            <a:ext cx="4673299" cy="3181439"/>
            <a:chOff x="2339752" y="3676561"/>
            <a:chExt cx="4673299" cy="31814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261146-7F48-2A4E-9739-22929A09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9752" y="3676561"/>
              <a:ext cx="4673299" cy="31814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5050B2-B1C2-184F-9294-848DB0030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9752" y="4365103"/>
              <a:ext cx="1369119" cy="149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8984-6C64-1C42-BFEF-29E6CB5F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Basic Commands to Work with Images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D14307-0605-444B-A023-CC881B4AB3BD}"/>
              </a:ext>
            </a:extLst>
          </p:cNvPr>
          <p:cNvSpPr txBox="1">
            <a:spLocks/>
          </p:cNvSpPr>
          <p:nvPr/>
        </p:nvSpPr>
        <p:spPr>
          <a:xfrm>
            <a:off x="539750" y="2060575"/>
            <a:ext cx="3744913" cy="39385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sz="1600" dirty="0"/>
              <a:t>Get image name and select an image window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sz="1400" dirty="0"/>
              <a:t>In Macro language images are identified by their title.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GB" sz="2000" dirty="0"/>
          </a:p>
          <a:p>
            <a:pPr fontAlgn="auto">
              <a:spcAft>
                <a:spcPts val="0"/>
              </a:spcAft>
              <a:defRPr/>
            </a:pPr>
            <a:r>
              <a:rPr lang="en-GB" sz="1600" dirty="0"/>
              <a:t>Rename an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24E05-600E-774B-A16A-97E3A96A733C}"/>
              </a:ext>
            </a:extLst>
          </p:cNvPr>
          <p:cNvSpPr txBox="1"/>
          <p:nvPr/>
        </p:nvSpPr>
        <p:spPr>
          <a:xfrm>
            <a:off x="4329006" y="2100379"/>
            <a:ext cx="4184496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imageTitle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getTitle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do fancy processing here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...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select original image again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selectWindow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imageTitle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71118C-290D-A14A-A07A-0093808314FD}"/>
              </a:ext>
            </a:extLst>
          </p:cNvPr>
          <p:cNvGraphicFramePr>
            <a:graphicFrameLocks noGrp="1"/>
          </p:cNvGraphicFramePr>
          <p:nvPr/>
        </p:nvGraphicFramePr>
        <p:xfrm>
          <a:off x="1727200" y="4700588"/>
          <a:ext cx="5689599" cy="137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129">
                <a:tc>
                  <a:txBody>
                    <a:bodyPr/>
                    <a:lstStyle/>
                    <a:p>
                      <a:r>
                        <a:rPr lang="en-US" sz="1100" dirty="0"/>
                        <a:t>Built-in command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Parameters</a:t>
                      </a:r>
                    </a:p>
                  </a:txBody>
                  <a:tcPr marL="68592" marR="68592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29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imageTitle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sz="1100" dirty="0" err="1">
                          <a:solidFill>
                            <a:srgbClr val="A79C00"/>
                          </a:solidFill>
                        </a:rPr>
                        <a:t>getTitle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en-US" sz="1100" dirty="0"/>
                        <a:t>;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returns name of current image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92" marR="68592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76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A79C00"/>
                          </a:solidFill>
                        </a:rPr>
                        <a:t>selectWindow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imageTitle</a:t>
                      </a:r>
                      <a:r>
                        <a:rPr lang="en-US" sz="1100" dirty="0"/>
                        <a:t>);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brings this image to the front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 of window to be selected</a:t>
                      </a:r>
                    </a:p>
                  </a:txBody>
                  <a:tcPr marL="68592" marR="68592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2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A79C00"/>
                          </a:solidFill>
                        </a:rPr>
                        <a:t>rename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newTitle</a:t>
                      </a:r>
                      <a:r>
                        <a:rPr lang="en-US" sz="1100" dirty="0"/>
                        <a:t>);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renames the image</a:t>
                      </a:r>
                    </a:p>
                  </a:txBody>
                  <a:tcPr marL="68592" marR="68592" marT="34300" marB="343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image title as a </a:t>
                      </a:r>
                      <a:r>
                        <a:rPr lang="en-US" sz="1100" dirty="0">
                          <a:solidFill>
                            <a:srgbClr val="FC24DD"/>
                          </a:solidFill>
                        </a:rPr>
                        <a:t>“string”</a:t>
                      </a:r>
                    </a:p>
                  </a:txBody>
                  <a:tcPr marL="68592" marR="68592" marT="34300" marB="34300"/>
                </a:tc>
                <a:extLst>
                  <a:ext uri="{0D108BD9-81ED-4DB2-BD59-A6C34878D82A}">
                    <a16:rowId xmlns:a16="http://schemas.microsoft.com/office/drawing/2014/main" val="14805715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CFE9C5C-CFC6-8B47-BEF2-FABB290694E0}"/>
              </a:ext>
            </a:extLst>
          </p:cNvPr>
          <p:cNvSpPr txBox="1"/>
          <p:nvPr/>
        </p:nvSpPr>
        <p:spPr>
          <a:xfrm>
            <a:off x="4329006" y="3425021"/>
            <a:ext cx="4184496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rename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“my new title”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or even like so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newTitle</a:t>
            </a: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=</a:t>
            </a:r>
            <a:r>
              <a: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“My new title”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A79C00"/>
                </a:solidFill>
                <a:latin typeface="Courier"/>
              </a:rPr>
              <a:t>rename</a:t>
            </a:r>
            <a:r>
              <a:rPr lang="en-GB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newTitle</a:t>
            </a:r>
            <a:r>
              <a:rPr lang="en-GB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59419" name="TextBox 3">
            <a:extLst>
              <a:ext uri="{FF2B5EF4-FFF2-40B4-BE49-F238E27FC236}">
                <a16:creationId xmlns:a16="http://schemas.microsoft.com/office/drawing/2014/main" id="{56FF161E-0970-6545-ACED-3FA17BFA8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1414463"/>
            <a:ext cx="7531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de-DE" dirty="0">
                <a:solidFill>
                  <a:srgbClr val="17375E"/>
                </a:solidFill>
              </a:rPr>
              <a:t>IJ macro language provides numerous built-in </a:t>
            </a:r>
            <a:r>
              <a:rPr lang="en-US" altLang="de-DE" dirty="0">
                <a:solidFill>
                  <a:srgbClr val="A79C00"/>
                </a:solidFill>
              </a:rPr>
              <a:t>commands</a:t>
            </a:r>
            <a:r>
              <a:rPr lang="en-US" altLang="de-DE" dirty="0">
                <a:solidFill>
                  <a:srgbClr val="17375E"/>
                </a:solidFill>
              </a:rPr>
              <a:t> to work with images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594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A127-6E1F-1D49-9AF9-1B43723C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Basic Commands to Work with Images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BFECE345-55EB-6649-95E2-AD0374C909B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22250" y="1543050"/>
            <a:ext cx="8293100" cy="463550"/>
          </a:xfrm>
        </p:spPr>
        <p:txBody>
          <a:bodyPr>
            <a:noAutofit/>
          </a:bodyPr>
          <a:lstStyle/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Reading image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7CEDC-D99E-A24F-BB00-F900A9440DCC}"/>
              </a:ext>
            </a:extLst>
          </p:cNvPr>
          <p:cNvSpPr txBox="1"/>
          <p:nvPr/>
        </p:nvSpPr>
        <p:spPr>
          <a:xfrm>
            <a:off x="1173618" y="1927348"/>
            <a:ext cx="6796763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highlight>
                  <a:srgbClr val="F2F2F2"/>
                </a:highlight>
                <a:latin typeface="Courier"/>
                <a:cs typeface="Courier"/>
              </a:rPr>
              <a:t>imageName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getTitle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GB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read image properties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width = </a:t>
            </a: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getWidth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height = </a:t>
            </a: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getHeight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getPixelSize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unit, 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pixelWidth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, 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pixelHeight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8000"/>
                </a:solidFill>
                <a:highlight>
                  <a:srgbClr val="F2F2F2"/>
                </a:highlight>
                <a:latin typeface="Courier"/>
                <a:cs typeface="Courier"/>
              </a:rPr>
              <a:t>// show results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Image name is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imageName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The image is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width +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times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height +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pixels wide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Each pixels has a size of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pixelWidth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times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US" sz="900" dirty="0" err="1">
                <a:highlight>
                  <a:srgbClr val="F2F2F2"/>
                </a:highlight>
                <a:latin typeface="Courier"/>
                <a:cs typeface="Courier"/>
              </a:rPr>
              <a:t>pixelHeight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 "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 + unit + 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</a:t>
            </a:r>
            <a:r>
              <a:rPr lang="en-US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^2</a:t>
            </a:r>
            <a:r>
              <a:rPr lang="en-GB" sz="9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9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9FAE445-A9F6-9D4B-8760-6AB4E38541F8}"/>
              </a:ext>
            </a:extLst>
          </p:cNvPr>
          <p:cNvGraphicFramePr>
            <a:graphicFrameLocks noGrp="1"/>
          </p:cNvGraphicFramePr>
          <p:nvPr/>
        </p:nvGraphicFramePr>
        <p:xfrm>
          <a:off x="1589088" y="4365625"/>
          <a:ext cx="5965824" cy="178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178">
                <a:tc>
                  <a:txBody>
                    <a:bodyPr/>
                    <a:lstStyle/>
                    <a:p>
                      <a:r>
                        <a:rPr lang="en-US" sz="1100" dirty="0"/>
                        <a:t>Built-in command</a:t>
                      </a:r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Parameters</a:t>
                      </a:r>
                    </a:p>
                  </a:txBody>
                  <a:tcPr marL="68572" marR="68572" marT="34284" marB="3428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78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width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en-US" sz="1100" dirty="0" err="1">
                          <a:solidFill>
                            <a:srgbClr val="A79C00"/>
                          </a:solidFill>
                        </a:rPr>
                        <a:t>getWidth</a:t>
                      </a:r>
                      <a:r>
                        <a:rPr lang="en-US" sz="1100" dirty="0"/>
                        <a:t>();</a:t>
                      </a:r>
                    </a:p>
                    <a:p>
                      <a:r>
                        <a:rPr lang="en-US" sz="1100" dirty="0"/>
                        <a:t>height = </a:t>
                      </a:r>
                      <a:r>
                        <a:rPr lang="en-US" sz="1100" dirty="0" err="1">
                          <a:solidFill>
                            <a:srgbClr val="A79C00"/>
                          </a:solidFill>
                        </a:rPr>
                        <a:t>getHeight</a:t>
                      </a:r>
                      <a:r>
                        <a:rPr lang="en-US" sz="1100" dirty="0"/>
                        <a:t>();</a:t>
                      </a:r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return the width/height </a:t>
                      </a:r>
                      <a:r>
                        <a:rPr lang="en-US" sz="1100" baseline="0" dirty="0"/>
                        <a:t>of the current image</a:t>
                      </a:r>
                      <a:endParaRPr lang="en-US" sz="1100" dirty="0"/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72" marR="68572" marT="34284" marB="3428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88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rgbClr val="A79C00"/>
                          </a:solidFill>
                          <a:latin typeface="+mn-lt"/>
                          <a:ea typeface="+mn-ea"/>
                          <a:cs typeface="+mn-cs"/>
                        </a:rPr>
                        <a:t>getPixelSize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(unit,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pWidth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pHeight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get size</a:t>
                      </a:r>
                      <a:r>
                        <a:rPr lang="en-US" sz="1100" baseline="0" dirty="0"/>
                        <a:t> of a pixel</a:t>
                      </a:r>
                      <a:endParaRPr lang="en-US" sz="1100" dirty="0"/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variables where physical unit, width and</a:t>
                      </a:r>
                      <a:r>
                        <a:rPr lang="en-US" sz="1100" baseline="0" dirty="0"/>
                        <a:t> height will be stored</a:t>
                      </a:r>
                      <a:endParaRPr lang="en-US" sz="1100" dirty="0"/>
                    </a:p>
                  </a:txBody>
                  <a:tcPr marL="68572" marR="68572" marT="34284" marB="3428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009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rgbClr val="A79C00"/>
                          </a:solidFill>
                          <a:latin typeface="+mn-lt"/>
                          <a:ea typeface="+mn-ea"/>
                          <a:cs typeface="+mn-cs"/>
                        </a:rPr>
                        <a:t>getVoxelSize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vWidth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vHeight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vDepth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unit)</a:t>
                      </a:r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get size</a:t>
                      </a:r>
                      <a:r>
                        <a:rPr lang="en-US" sz="1100" baseline="0" dirty="0"/>
                        <a:t> of a voxel</a:t>
                      </a:r>
                      <a:endParaRPr lang="en-US" sz="1100" dirty="0"/>
                    </a:p>
                  </a:txBody>
                  <a:tcPr marL="68572" marR="68572" marT="34284" marB="3428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variables where width, </a:t>
                      </a:r>
                      <a:r>
                        <a:rPr lang="en-US" sz="1100" baseline="0" dirty="0"/>
                        <a:t>height, depth and </a:t>
                      </a:r>
                      <a:r>
                        <a:rPr lang="en-US" sz="1100" dirty="0"/>
                        <a:t>physical unit</a:t>
                      </a:r>
                      <a:r>
                        <a:rPr lang="en-US" sz="1100" baseline="0" dirty="0"/>
                        <a:t> will be stored</a:t>
                      </a:r>
                      <a:endParaRPr lang="en-US" sz="1100" dirty="0"/>
                    </a:p>
                    <a:p>
                      <a:endParaRPr lang="en-US" sz="1100" dirty="0"/>
                    </a:p>
                  </a:txBody>
                  <a:tcPr marL="68572" marR="68572" marT="34284" marB="3428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DBB9866-4185-E64F-9C3C-76266B929385}"/>
              </a:ext>
            </a:extLst>
          </p:cNvPr>
          <p:cNvSpPr txBox="1"/>
          <p:nvPr/>
        </p:nvSpPr>
        <p:spPr>
          <a:xfrm>
            <a:off x="6738761" y="1924050"/>
            <a:ext cx="1254125" cy="207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read_image_properties.ijm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Picture 14">
            <a:extLst>
              <a:ext uri="{FF2B5EF4-FFF2-40B4-BE49-F238E27FC236}">
                <a16:creationId xmlns:a16="http://schemas.microsoft.com/office/drawing/2014/main" id="{F8D23D41-FE7A-7545-8B9C-0C83D7CD46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05488" y="3386138"/>
            <a:ext cx="21653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E117B-EDAE-1D4C-9FA1-494226F35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05" y="3384615"/>
            <a:ext cx="2520280" cy="1139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  <p:bldP spid="11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1ECF-6D27-934E-8F3A-01DAA594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Navigating in a Multi-Dimensional Image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559FC246-BB8B-7E44-AAD1-DE485EE205B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25138" y="1573666"/>
            <a:ext cx="8305072" cy="600413"/>
          </a:xfrm>
        </p:spPr>
        <p:txBody>
          <a:bodyPr>
            <a:normAutofit fontScale="85000" lnSpcReduction="20000"/>
          </a:bodyPr>
          <a:lstStyle/>
          <a:p>
            <a:r>
              <a:rPr lang="en-US" altLang="de-DE" sz="1900" dirty="0">
                <a:solidFill>
                  <a:srgbClr val="17375E"/>
                </a:solidFill>
              </a:rPr>
              <a:t>Stack in IJ macro language: 3D – 5D images </a:t>
            </a:r>
          </a:p>
          <a:p>
            <a:pPr lvl="0" defTabSz="457200">
              <a:lnSpc>
                <a:spcPct val="120000"/>
              </a:lnSpc>
              <a:buFont typeface="Arial"/>
              <a:buChar char="•"/>
              <a:defRPr/>
            </a:pPr>
            <a:r>
              <a:rPr lang="en-US" sz="1900" dirty="0">
                <a:solidFill>
                  <a:srgbClr val="17375E"/>
                </a:solidFill>
              </a:rPr>
              <a:t>Built-in commands have pattern </a:t>
            </a:r>
            <a:r>
              <a:rPr lang="en-US" sz="1900" dirty="0" err="1">
                <a:solidFill>
                  <a:srgbClr val="A79C00"/>
                </a:solidFill>
              </a:rPr>
              <a:t>Stack.doSomething</a:t>
            </a:r>
            <a:r>
              <a:rPr lang="en-US" sz="1900" dirty="0">
                <a:solidFill>
                  <a:srgbClr val="FF0000"/>
                </a:solidFill>
              </a:rPr>
              <a:t>( )</a:t>
            </a:r>
            <a:r>
              <a:rPr lang="en-US" sz="1900" dirty="0">
                <a:solidFill>
                  <a:prstClr val="black"/>
                </a:solidFill>
              </a:rPr>
              <a:t>;</a:t>
            </a:r>
            <a:endParaRPr lang="en-US" altLang="de-DE" sz="1900" dirty="0">
              <a:solidFill>
                <a:srgbClr val="17375E"/>
              </a:solidFill>
            </a:endParaRPr>
          </a:p>
          <a:p>
            <a:endParaRPr lang="en-US" altLang="de-DE" sz="1600" dirty="0"/>
          </a:p>
          <a:p>
            <a:endParaRPr lang="en-US" altLang="de-DE" sz="16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9773CC-07BF-6241-95EB-40083D205F01}"/>
              </a:ext>
            </a:extLst>
          </p:cNvPr>
          <p:cNvGraphicFramePr>
            <a:graphicFrameLocks noGrp="1"/>
          </p:cNvGraphicFramePr>
          <p:nvPr/>
        </p:nvGraphicFramePr>
        <p:xfrm>
          <a:off x="1589088" y="4637088"/>
          <a:ext cx="5965825" cy="1852295"/>
        </p:xfrm>
        <a:graphic>
          <a:graphicData uri="http://schemas.openxmlformats.org/drawingml/2006/table">
            <a:tbl>
              <a:tblPr/>
              <a:tblGrid>
                <a:gridCol w="1989137">
                  <a:extLst>
                    <a:ext uri="{9D8B030D-6E8A-4147-A177-3AD203B41FA5}">
                      <a16:colId xmlns:a16="http://schemas.microsoft.com/office/drawing/2014/main" val="2148815313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3750763114"/>
                    </a:ext>
                  </a:extLst>
                </a:gridCol>
                <a:gridCol w="1989138">
                  <a:extLst>
                    <a:ext uri="{9D8B030D-6E8A-4147-A177-3AD203B41FA5}">
                      <a16:colId xmlns:a16="http://schemas.microsoft.com/office/drawing/2014/main" val="937006486"/>
                    </a:ext>
                  </a:extLst>
                </a:gridCol>
              </a:tblGrid>
              <a:tr h="206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Built-in command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Parameters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3894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Stack.getDimensions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(width, height, channels, slices, frames)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 all dimensions of the current image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80580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Stack.getPosition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(channel, slice, frame)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Returns the current position in the image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56067"/>
                  </a:ext>
                </a:extLst>
              </a:tr>
              <a:tr h="479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Stack.setChannel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(channel)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Stack.setSlice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(slice)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Stack.setFrame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(frame)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channel or slice or frame in a stack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channel or slice or frame to be activated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176514"/>
                  </a:ext>
                </a:extLst>
              </a:tr>
              <a:tr h="479425"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A79C00"/>
                          </a:solidFill>
                          <a:effectLst/>
                          <a:latin typeface="Calibri" panose="020F0502020204030204" pitchFamily="34" charset="0"/>
                        </a:rPr>
                        <a:t>Stack.setPosition</a:t>
                      </a: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(channel, slice frame)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Sets the channel and slice and frame in a stack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4572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de-DE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channel and slice and frame to be activated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3272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DF309DD-23EC-F843-AAAC-586D85947E91}"/>
              </a:ext>
            </a:extLst>
          </p:cNvPr>
          <p:cNvSpPr txBox="1"/>
          <p:nvPr/>
        </p:nvSpPr>
        <p:spPr>
          <a:xfrm>
            <a:off x="3047272" y="2874035"/>
            <a:ext cx="5773738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latin typeface="Courier"/>
                <a:cs typeface="Courier"/>
              </a:rPr>
              <a:t>// get all dimensions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solidFill>
                  <a:srgbClr val="A79C00"/>
                </a:solidFill>
                <a:latin typeface="Courier"/>
                <a:cs typeface="Courier"/>
              </a:rPr>
              <a:t>Stack.getDimensions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900" dirty="0">
                <a:latin typeface="Courier"/>
                <a:cs typeface="Courier"/>
              </a:rPr>
              <a:t>width, height, channels, slices, frames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9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900" dirty="0">
                <a:solidFill>
                  <a:srgbClr val="FC24DD"/>
                </a:solidFill>
                <a:latin typeface="Courier"/>
                <a:cs typeface="Courier"/>
              </a:rPr>
              <a:t>("channels: " </a:t>
            </a: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+</a:t>
            </a:r>
            <a:r>
              <a:rPr lang="en-GB" sz="900" dirty="0">
                <a:latin typeface="Courier"/>
                <a:cs typeface="Courier"/>
              </a:rPr>
              <a:t> channels </a:t>
            </a: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+</a:t>
            </a:r>
            <a:r>
              <a:rPr lang="en-GB" sz="900" dirty="0">
                <a:latin typeface="Courier"/>
                <a:cs typeface="Courier"/>
              </a:rPr>
              <a:t> </a:t>
            </a:r>
            <a:r>
              <a:rPr lang="en-GB" sz="900" dirty="0">
                <a:solidFill>
                  <a:srgbClr val="FC24DD"/>
                </a:solidFill>
                <a:latin typeface="Courier"/>
                <a:cs typeface="Courier"/>
              </a:rPr>
              <a:t>", slices: " </a:t>
            </a: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+</a:t>
            </a:r>
            <a:r>
              <a:rPr lang="en-GB" sz="900" dirty="0">
                <a:latin typeface="Courier"/>
                <a:cs typeface="Courier"/>
              </a:rPr>
              <a:t> slices </a:t>
            </a: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+</a:t>
            </a:r>
            <a:r>
              <a:rPr lang="en-GB" sz="900" dirty="0">
                <a:latin typeface="Courier"/>
                <a:cs typeface="Courier"/>
              </a:rPr>
              <a:t> </a:t>
            </a:r>
            <a:r>
              <a:rPr lang="en-GB" sz="900" dirty="0">
                <a:solidFill>
                  <a:srgbClr val="FC24DD"/>
                </a:solidFill>
                <a:latin typeface="Courier"/>
                <a:cs typeface="Courier"/>
              </a:rPr>
              <a:t>", frames: " </a:t>
            </a:r>
            <a:r>
              <a:rPr lang="en-GB" sz="900" dirty="0">
                <a:solidFill>
                  <a:srgbClr val="A79C00"/>
                </a:solidFill>
                <a:latin typeface="Courier"/>
                <a:cs typeface="Courier"/>
              </a:rPr>
              <a:t>+</a:t>
            </a:r>
            <a:r>
              <a:rPr lang="en-GB" sz="900" dirty="0">
                <a:latin typeface="Courier"/>
                <a:cs typeface="Courier"/>
              </a:rPr>
              <a:t> frames 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9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latin typeface="Courier"/>
                <a:cs typeface="Courier"/>
              </a:rPr>
              <a:t>// set the channel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solidFill>
                  <a:srgbClr val="A79C00"/>
                </a:solidFill>
                <a:latin typeface="Courier"/>
                <a:cs typeface="Courier"/>
              </a:rPr>
              <a:t>Stack.setChannel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900" dirty="0">
                <a:latin typeface="Courier"/>
                <a:cs typeface="Courier"/>
              </a:rPr>
              <a:t>2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900" dirty="0"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srgbClr val="1A9513"/>
                </a:solidFill>
                <a:latin typeface="Courier"/>
                <a:cs typeface="Courier"/>
              </a:rPr>
              <a:t>// alternative: channel, slice, frame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 err="1">
                <a:solidFill>
                  <a:srgbClr val="A79C00"/>
                </a:solidFill>
                <a:latin typeface="Courier"/>
                <a:cs typeface="Courier"/>
              </a:rPr>
              <a:t>Stack.setPosition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900" dirty="0">
                <a:latin typeface="Courier"/>
                <a:cs typeface="Courier"/>
              </a:rPr>
              <a:t>2,1,1</a:t>
            </a:r>
            <a:r>
              <a:rPr lang="en-GB" sz="900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900" dirty="0">
                <a:latin typeface="Courier"/>
                <a:cs typeface="Courier"/>
              </a:rPr>
              <a:t>;</a:t>
            </a:r>
            <a:endParaRPr lang="en-GB" sz="900" dirty="0">
              <a:solidFill>
                <a:srgbClr val="1A9513"/>
              </a:solidFill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FAE7C-56E4-5142-AF9F-E0D8B57786C8}"/>
              </a:ext>
            </a:extLst>
          </p:cNvPr>
          <p:cNvSpPr txBox="1"/>
          <p:nvPr/>
        </p:nvSpPr>
        <p:spPr>
          <a:xfrm>
            <a:off x="7814001" y="3952817"/>
            <a:ext cx="989012" cy="207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stack_navigation.ijm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Picture 4">
            <a:extLst>
              <a:ext uri="{FF2B5EF4-FFF2-40B4-BE49-F238E27FC236}">
                <a16:creationId xmlns:a16="http://schemas.microsoft.com/office/drawing/2014/main" id="{1DB5E43B-37A6-1545-8EC6-7B9008A50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1138" y="3860800"/>
            <a:ext cx="198913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7722F-2EAF-224B-83DC-FF49EDF0D286}"/>
              </a:ext>
            </a:extLst>
          </p:cNvPr>
          <p:cNvSpPr txBox="1"/>
          <p:nvPr/>
        </p:nvSpPr>
        <p:spPr>
          <a:xfrm>
            <a:off x="325138" y="2874035"/>
            <a:ext cx="4272086" cy="120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17375E"/>
                </a:solidFill>
                <a:latin typeface="+mn-lt"/>
              </a:rPr>
              <a:t>E.g. applications:</a:t>
            </a: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7375E"/>
                </a:solidFill>
                <a:latin typeface="+mn-lt"/>
              </a:rPr>
              <a:t>Get the stack </a:t>
            </a:r>
            <a:r>
              <a:rPr lang="en-US" sz="1600" b="1" dirty="0">
                <a:solidFill>
                  <a:srgbClr val="17375E"/>
                </a:solidFill>
                <a:latin typeface="+mn-lt"/>
              </a:rPr>
              <a:t>dimensions </a:t>
            </a: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17375E"/>
                </a:solidFill>
                <a:latin typeface="+mn-lt"/>
              </a:rPr>
              <a:t>Set the position </a:t>
            </a:r>
            <a:r>
              <a:rPr lang="en-US" sz="1600" dirty="0">
                <a:solidFill>
                  <a:srgbClr val="17375E"/>
                </a:solidFill>
                <a:latin typeface="+mn-lt"/>
              </a:rPr>
              <a:t>in a stack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888BD-B446-6A41-98C2-EF3130333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13" y="1133877"/>
            <a:ext cx="1149750" cy="125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FEF5B-CFBA-6A4D-B968-1D5390BA43EB}"/>
              </a:ext>
            </a:extLst>
          </p:cNvPr>
          <p:cNvSpPr txBox="1"/>
          <p:nvPr/>
        </p:nvSpPr>
        <p:spPr>
          <a:xfrm>
            <a:off x="7541801" y="2367255"/>
            <a:ext cx="119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Dimensions: </a:t>
            </a:r>
            <a:r>
              <a:rPr lang="en-US" sz="1200" dirty="0" err="1"/>
              <a:t>xyc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/>
      <p:bldP spid="16" grpId="0" animBg="1"/>
      <p:bldP spid="17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782C-BA25-AD4F-821E-39F27DD5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Demo/ Hands-on: Read Image Statistics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D89EEC32-BB3F-0541-B428-FD29F3DC56A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22250" y="1773238"/>
            <a:ext cx="8293100" cy="4679950"/>
          </a:xfrm>
        </p:spPr>
        <p:txBody>
          <a:bodyPr>
            <a:normAutofit/>
          </a:bodyPr>
          <a:lstStyle/>
          <a:p>
            <a:r>
              <a:rPr lang="en-US" altLang="de-DE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Demo: Let’s look at an example macro to measure image statistics</a:t>
            </a:r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/>
          </a:p>
          <a:p>
            <a:endParaRPr lang="en-US" altLang="de-DE" sz="18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5F974-46A8-DF41-8C9B-CA5BDDFEDBB2}"/>
              </a:ext>
            </a:extLst>
          </p:cNvPr>
          <p:cNvSpPr txBox="1"/>
          <p:nvPr/>
        </p:nvSpPr>
        <p:spPr>
          <a:xfrm>
            <a:off x="1636966" y="2382783"/>
            <a:ext cx="5870068" cy="2077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  <a:endParaRPr lang="en-GB" sz="10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00" dirty="0" err="1">
                <a:highlight>
                  <a:srgbClr val="F2F2F2"/>
                </a:highlight>
                <a:latin typeface="Courier"/>
                <a:cs typeface="Courier"/>
              </a:rPr>
              <a:t>imageTitle</a:t>
            </a:r>
            <a:r>
              <a:rPr lang="en-GB" sz="1000" dirty="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getTitle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GB" sz="10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get image statistics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getStatistics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000" dirty="0">
                <a:highlight>
                  <a:srgbClr val="F2F2F2"/>
                </a:highlight>
                <a:latin typeface="Courier"/>
                <a:cs typeface="Courier"/>
              </a:rPr>
              <a:t>area, mean, min, max, </a:t>
            </a:r>
            <a:r>
              <a:rPr lang="en-US" sz="1000" dirty="0" err="1">
                <a:highlight>
                  <a:srgbClr val="F2F2F2"/>
                </a:highlight>
                <a:latin typeface="Courier"/>
                <a:cs typeface="Courier"/>
              </a:rPr>
              <a:t>std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0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8000"/>
                </a:solidFill>
                <a:highlight>
                  <a:srgbClr val="F2F2F2"/>
                </a:highlight>
                <a:latin typeface="Courier"/>
                <a:cs typeface="Courier"/>
              </a:rPr>
              <a:t>// show results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</a:t>
            </a:r>
            <a:r>
              <a:rPr lang="en-US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Image name =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GB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</a:t>
            </a:r>
            <a:r>
              <a:rPr lang="en-GB" sz="1000" dirty="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000" dirty="0" err="1">
                <a:highlight>
                  <a:srgbClr val="F2F2F2"/>
                </a:highlight>
                <a:latin typeface="Courier"/>
                <a:cs typeface="Courier"/>
              </a:rPr>
              <a:t>imageTitle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0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000" dirty="0">
              <a:solidFill>
                <a:srgbClr val="008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The grey value ranges from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GB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min +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 to "</a:t>
            </a:r>
            <a:r>
              <a:rPr lang="en-GB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max +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". "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0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It has an average of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mean +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+-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US" sz="1000" dirty="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std</a:t>
            </a:r>
            <a:r>
              <a:rPr lang="en-US" sz="1000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+ 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</a:t>
            </a:r>
            <a:r>
              <a:rPr lang="en-US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.</a:t>
            </a:r>
            <a:r>
              <a:rPr lang="en-GB" sz="1000" dirty="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 "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000" dirty="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close</a:t>
            </a:r>
            <a:r>
              <a:rPr lang="en-US" sz="1000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()</a:t>
            </a:r>
            <a:r>
              <a:rPr lang="en-US" sz="1000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15443-8EF8-FA4E-9692-7DA929890DC0}"/>
              </a:ext>
            </a:extLst>
          </p:cNvPr>
          <p:cNvSpPr txBox="1"/>
          <p:nvPr/>
        </p:nvSpPr>
        <p:spPr>
          <a:xfrm>
            <a:off x="7165975" y="5949280"/>
            <a:ext cx="1349375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image_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statistics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..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ijm</a:t>
            </a:r>
            <a:endParaRPr lang="de-DE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2070100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IJ Macro Advanced: Loops</a:t>
            </a:r>
          </a:p>
        </p:txBody>
      </p:sp>
      <p:sp>
        <p:nvSpPr>
          <p:cNvPr id="49154" name="Picture 5">
            <a:extLst>
              <a:ext uri="{FF2B5EF4-FFF2-40B4-BE49-F238E27FC236}">
                <a16:creationId xmlns:a16="http://schemas.microsoft.com/office/drawing/2014/main" id="{87BFFC65-C43A-1746-B772-3775F71420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9113" y="3141663"/>
            <a:ext cx="3033712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D412-2E6C-134C-B6D7-B296A7E22089}"/>
              </a:ext>
            </a:extLst>
          </p:cNvPr>
          <p:cNvSpPr/>
          <p:nvPr/>
        </p:nvSpPr>
        <p:spPr>
          <a:xfrm>
            <a:off x="5219700" y="6524625"/>
            <a:ext cx="4572000" cy="261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photography</a:t>
            </a:r>
            <a:r>
              <a:rPr lang="de-DE" sz="105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de-DE" sz="105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from</a:t>
            </a:r>
            <a:r>
              <a:rPr lang="de-DE" sz="105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 https://</a:t>
            </a:r>
            <a:r>
              <a:rPr lang="de-DE" sz="105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excelmate.wordpress.com</a:t>
            </a:r>
            <a:r>
              <a:rPr lang="de-DE" sz="105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/tag/</a:t>
            </a:r>
            <a:r>
              <a:rPr lang="de-DE" sz="1050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looping</a:t>
            </a:r>
            <a:r>
              <a:rPr lang="de-DE" sz="105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FBE76-502A-2143-BC49-A15D9AB5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96952"/>
            <a:ext cx="3032472" cy="22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50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341438"/>
            <a:ext cx="7975600" cy="2746914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0000FF"/>
                </a:solidFill>
                <a:cs typeface="Courier"/>
              </a:rPr>
              <a:t>for</a:t>
            </a:r>
            <a:r>
              <a:rPr lang="en-US" sz="3600" dirty="0"/>
              <a:t> statement allows us to execute some lines of code </a:t>
            </a:r>
            <a:r>
              <a:rPr lang="en-US" sz="3600" b="1" i="1" dirty="0"/>
              <a:t>for</a:t>
            </a:r>
            <a:r>
              <a:rPr lang="en-US" sz="3600" b="1" dirty="0"/>
              <a:t> several times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900" dirty="0"/>
              <a:t>Other ”loop” statements: </a:t>
            </a:r>
            <a:r>
              <a:rPr lang="en-US" sz="2900" dirty="0">
                <a:solidFill>
                  <a:srgbClr val="0000FF"/>
                </a:solidFill>
              </a:rPr>
              <a:t>while, do…while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9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Example applications of </a:t>
            </a:r>
            <a:r>
              <a:rPr lang="en-US" sz="3600" dirty="0">
                <a:solidFill>
                  <a:srgbClr val="0000FF"/>
                </a:solidFill>
              </a:rPr>
              <a:t>for</a:t>
            </a:r>
            <a:r>
              <a:rPr lang="en-US" sz="3600" dirty="0"/>
              <a:t> loop: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900" dirty="0"/>
              <a:t>Do same operation on each time frame of a time-lapse movie (measure mean)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900" dirty="0"/>
              <a:t>Apply Gaussian blur on each slice of a z-stack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sz="2900" dirty="0"/>
              <a:t>Process a folder of images (Part 2)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grpSp>
        <p:nvGrpSpPr>
          <p:cNvPr id="50179" name="Group 3">
            <a:extLst>
              <a:ext uri="{FF2B5EF4-FFF2-40B4-BE49-F238E27FC236}">
                <a16:creationId xmlns:a16="http://schemas.microsoft.com/office/drawing/2014/main" id="{FC6589D4-617A-714A-A757-64C80C4F20F2}"/>
              </a:ext>
            </a:extLst>
          </p:cNvPr>
          <p:cNvGrpSpPr>
            <a:grpSpLocks/>
          </p:cNvGrpSpPr>
          <p:nvPr/>
        </p:nvGrpSpPr>
        <p:grpSpPr bwMode="auto">
          <a:xfrm>
            <a:off x="1850032" y="4151212"/>
            <a:ext cx="4456113" cy="1870076"/>
            <a:chOff x="963221" y="2604968"/>
            <a:chExt cx="5940119" cy="27699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17DE0F-DA5C-4D8C-A8D7-9F506E1B215C}"/>
                </a:ext>
              </a:extLst>
            </p:cNvPr>
            <p:cNvSpPr txBox="1"/>
            <p:nvPr/>
          </p:nvSpPr>
          <p:spPr>
            <a:xfrm>
              <a:off x="963221" y="3098021"/>
              <a:ext cx="5940119" cy="2276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dirty="0">
                  <a:solidFill>
                    <a:srgbClr val="0000FF"/>
                  </a:solidFill>
                  <a:latin typeface="Courier"/>
                  <a:cs typeface="Courier"/>
                </a:rPr>
                <a:t>for</a:t>
              </a: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(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 &lt;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initializer&gt;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&lt;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condition&gt;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&lt;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iterator&gt;</a:t>
              </a: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) {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GB" sz="12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 repeatedly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}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3AC4C-1269-488B-880C-622C63F1FAF7}"/>
                </a:ext>
              </a:extLst>
            </p:cNvPr>
            <p:cNvSpPr txBox="1"/>
            <p:nvPr/>
          </p:nvSpPr>
          <p:spPr>
            <a:xfrm>
              <a:off x="971686" y="2604968"/>
              <a:ext cx="3239873" cy="399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350" b="1" dirty="0">
                <a:solidFill>
                  <a:schemeClr val="tx2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2E6F843-F512-4EF3-9920-1DE0A2697B63}"/>
              </a:ext>
            </a:extLst>
          </p:cNvPr>
          <p:cNvSpPr/>
          <p:nvPr/>
        </p:nvSpPr>
        <p:spPr>
          <a:xfrm>
            <a:off x="5415557" y="4418880"/>
            <a:ext cx="2036763" cy="522288"/>
          </a:xfrm>
          <a:prstGeom prst="wedge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chemeClr val="tx1"/>
                </a:solidFill>
              </a:rPr>
              <a:t>Note: this line does </a:t>
            </a:r>
            <a:r>
              <a:rPr lang="en-US" sz="1350" b="1" dirty="0">
                <a:solidFill>
                  <a:schemeClr val="tx1"/>
                </a:solidFill>
              </a:rPr>
              <a:t>not</a:t>
            </a:r>
            <a:r>
              <a:rPr lang="en-US" sz="1350" dirty="0">
                <a:solidFill>
                  <a:schemeClr val="tx1"/>
                </a:solidFill>
              </a:rPr>
              <a:t> end with a ; semicolon!</a:t>
            </a:r>
          </a:p>
        </p:txBody>
      </p:sp>
    </p:spTree>
    <p:extLst>
      <p:ext uri="{BB962C8B-B14F-4D97-AF65-F5344CB8AC3E}">
        <p14:creationId xmlns:p14="http://schemas.microsoft.com/office/powerpoint/2010/main" val="33314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Goal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71600" y="1268760"/>
            <a:ext cx="74271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 reproducible analysis with a macro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26620"/>
            <a:ext cx="1921378" cy="1752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0" y="2342644"/>
            <a:ext cx="1921378" cy="1752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00" y="2558668"/>
            <a:ext cx="1921378" cy="1752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74692"/>
            <a:ext cx="1921378" cy="1752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307122" y="2924944"/>
            <a:ext cx="745026" cy="4627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70" y="2039455"/>
            <a:ext cx="1903254" cy="18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717032"/>
            <a:ext cx="2088232" cy="2129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70" y="2191855"/>
            <a:ext cx="1903254" cy="18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70" y="2344255"/>
            <a:ext cx="1903254" cy="18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70" y="2496655"/>
            <a:ext cx="1903254" cy="1852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49" y="3878723"/>
            <a:ext cx="1963860" cy="771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53" y="4194723"/>
            <a:ext cx="1031571" cy="86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88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526682E4-6B05-B149-802B-09A129F7FE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263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endParaRPr lang="en-US" altLang="de-DE" dirty="0"/>
          </a:p>
          <a:p>
            <a:endParaRPr lang="en-US" altLang="de-DE" dirty="0"/>
          </a:p>
        </p:txBody>
      </p:sp>
      <p:grpSp>
        <p:nvGrpSpPr>
          <p:cNvPr id="51203" name="Group 3">
            <a:extLst>
              <a:ext uri="{FF2B5EF4-FFF2-40B4-BE49-F238E27FC236}">
                <a16:creationId xmlns:a16="http://schemas.microsoft.com/office/drawing/2014/main" id="{7290C800-DC58-CF4E-9CE1-8B978B12B19C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3227388"/>
            <a:ext cx="3995738" cy="1708150"/>
            <a:chOff x="963222" y="2604968"/>
            <a:chExt cx="5327398" cy="22775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771776-7901-4F3A-AECE-CDFCF97473BC}"/>
                </a:ext>
              </a:extLst>
            </p:cNvPr>
            <p:cNvSpPr txBox="1"/>
            <p:nvPr/>
          </p:nvSpPr>
          <p:spPr>
            <a:xfrm>
              <a:off x="963222" y="3098153"/>
              <a:ext cx="5327398" cy="1784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dirty="0">
                  <a:solidFill>
                    <a:srgbClr val="0000FF"/>
                  </a:solidFill>
                  <a:latin typeface="Courier"/>
                  <a:cs typeface="Courier"/>
                </a:rPr>
                <a:t>for</a:t>
              </a: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(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= 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&lt; 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10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200" dirty="0">
                  <a:solidFill>
                    <a:srgbClr val="804040"/>
                  </a:solidFill>
                  <a:latin typeface="Courier"/>
                  <a:cs typeface="Courier"/>
                </a:rPr>
                <a:t>++ </a:t>
              </a: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) {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GB" sz="12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 for 10 times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>
                  <a:solidFill>
                    <a:srgbClr val="FF7075"/>
                  </a:solidFill>
                  <a:latin typeface="Courier"/>
                  <a:cs typeface="Courier"/>
                </a:rPr>
                <a:t>}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4AB75-A6CD-4F19-917A-C3DA3A4F6C7D}"/>
                </a:ext>
              </a:extLst>
            </p:cNvPr>
            <p:cNvSpPr txBox="1"/>
            <p:nvPr/>
          </p:nvSpPr>
          <p:spPr>
            <a:xfrm>
              <a:off x="971688" y="2604968"/>
              <a:ext cx="3240464" cy="4000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350" b="1" dirty="0">
                <a:solidFill>
                  <a:schemeClr val="tx2">
                    <a:lumMod val="75000"/>
                  </a:schemeClr>
                </a:solidFill>
                <a:latin typeface="+mn-lt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04D6B9-3917-4989-85AC-481C32A55366}"/>
              </a:ext>
            </a:extLst>
          </p:cNvPr>
          <p:cNvCxnSpPr/>
          <p:nvPr/>
        </p:nvCxnSpPr>
        <p:spPr>
          <a:xfrm>
            <a:off x="1271588" y="3797300"/>
            <a:ext cx="0" cy="32385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8A4C6C1-77CE-E040-81AC-C6EFE637462C}"/>
              </a:ext>
            </a:extLst>
          </p:cNvPr>
          <p:cNvGrpSpPr>
            <a:grpSpLocks/>
          </p:cNvGrpSpPr>
          <p:nvPr/>
        </p:nvGrpSpPr>
        <p:grpSpPr bwMode="auto">
          <a:xfrm rot="-1298480">
            <a:off x="1425575" y="3230563"/>
            <a:ext cx="592138" cy="1211262"/>
            <a:chOff x="2880322" y="2216278"/>
            <a:chExt cx="789300" cy="17412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03D224-A058-4AFE-899A-071983C95FD1}"/>
                </a:ext>
              </a:extLst>
            </p:cNvPr>
            <p:cNvSpPr/>
            <p:nvPr/>
          </p:nvSpPr>
          <p:spPr>
            <a:xfrm rot="1298480">
              <a:off x="2974188" y="3493756"/>
              <a:ext cx="694076" cy="463265"/>
            </a:xfrm>
            <a:prstGeom prst="ellipse">
              <a:avLst/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35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0B44F6-6C52-4F28-866A-9FC808354048}"/>
                </a:ext>
              </a:extLst>
            </p:cNvPr>
            <p:cNvCxnSpPr>
              <a:stCxn id="9" idx="0"/>
            </p:cNvCxnSpPr>
            <p:nvPr/>
          </p:nvCxnSpPr>
          <p:spPr>
            <a:xfrm rot="1298480" flipH="1" flipV="1">
              <a:off x="2879388" y="2213708"/>
              <a:ext cx="751209" cy="118669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4847-0A24-4958-92E0-464E9E1CFA9F}"/>
              </a:ext>
            </a:extLst>
          </p:cNvPr>
          <p:cNvSpPr txBox="1"/>
          <p:nvPr/>
        </p:nvSpPr>
        <p:spPr>
          <a:xfrm>
            <a:off x="1106488" y="2946400"/>
            <a:ext cx="2500312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1. start: initialize counter </a:t>
            </a:r>
            <a:r>
              <a:rPr lang="en-GB" sz="1350" dirty="0" err="1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i</a:t>
            </a:r>
            <a:endParaRPr lang="en-GB" sz="1350" dirty="0">
              <a:solidFill>
                <a:schemeClr val="accent1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830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D8858DA6-724E-6A44-A433-D1C155EC68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898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pPr lvl="1">
              <a:buSzTx/>
            </a:pPr>
            <a:r>
              <a:rPr lang="en-US" altLang="de-DE" sz="1600" dirty="0"/>
              <a:t>The condition is checked every time before the whole block is executed.</a:t>
            </a:r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9DB2-BF86-4CF5-A505-C817021B09F8}"/>
              </a:ext>
            </a:extLst>
          </p:cNvPr>
          <p:cNvSpPr txBox="1"/>
          <p:nvPr/>
        </p:nvSpPr>
        <p:spPr>
          <a:xfrm>
            <a:off x="1157288" y="3602038"/>
            <a:ext cx="3995737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79F24-4F2E-4CF3-AA06-E5FF077224EA}"/>
              </a:ext>
            </a:extLst>
          </p:cNvPr>
          <p:cNvSpPr txBox="1"/>
          <p:nvPr/>
        </p:nvSpPr>
        <p:spPr>
          <a:xfrm>
            <a:off x="1966913" y="3222625"/>
            <a:ext cx="2430462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379D1F-CCE7-4A06-BE50-6C3A1109CC97}"/>
              </a:ext>
            </a:extLst>
          </p:cNvPr>
          <p:cNvSpPr/>
          <p:nvPr/>
        </p:nvSpPr>
        <p:spPr>
          <a:xfrm>
            <a:off x="2306638" y="4078288"/>
            <a:ext cx="625475" cy="30003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D0993B-79C2-44B0-B3C5-7303E14D87F2}"/>
              </a:ext>
            </a:extLst>
          </p:cNvPr>
          <p:cNvCxnSpPr>
            <a:stCxn id="6" idx="0"/>
          </p:cNvCxnSpPr>
          <p:nvPr/>
        </p:nvCxnSpPr>
        <p:spPr>
          <a:xfrm flipV="1">
            <a:off x="2619375" y="3222625"/>
            <a:ext cx="106363" cy="855663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1B2C12-A12C-43BB-9A1B-D0E7EA493188}"/>
              </a:ext>
            </a:extLst>
          </p:cNvPr>
          <p:cNvSpPr txBox="1"/>
          <p:nvPr/>
        </p:nvSpPr>
        <p:spPr>
          <a:xfrm>
            <a:off x="1965325" y="2744788"/>
            <a:ext cx="2052638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2. check condition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rgbClr val="00B050"/>
                </a:solidFill>
                <a:latin typeface="+mn-lt"/>
              </a:rPr>
              <a:t>If true code is executed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AEF508-96CC-4645-90F3-8D696B0EA21E}"/>
              </a:ext>
            </a:extLst>
          </p:cNvPr>
          <p:cNvSpPr/>
          <p:nvPr/>
        </p:nvSpPr>
        <p:spPr>
          <a:xfrm>
            <a:off x="2295525" y="4075113"/>
            <a:ext cx="647700" cy="2921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667A215-D89B-4E52-82BD-5722C37659C9}"/>
              </a:ext>
            </a:extLst>
          </p:cNvPr>
          <p:cNvSpPr/>
          <p:nvPr/>
        </p:nvSpPr>
        <p:spPr>
          <a:xfrm flipH="1">
            <a:off x="2089150" y="4171950"/>
            <a:ext cx="1571625" cy="463550"/>
          </a:xfrm>
          <a:prstGeom prst="arc">
            <a:avLst>
              <a:gd name="adj1" fmla="val 20735500"/>
              <a:gd name="adj2" fmla="val 11975779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6780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7726EEFC-E9B2-6346-9DB1-F7EC1198AC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898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pPr lvl="1">
              <a:buSzTx/>
            </a:pPr>
            <a:r>
              <a:rPr lang="en-US" altLang="de-DE" sz="1600" dirty="0"/>
              <a:t>The condition is checked every time before the whole block is executed.</a:t>
            </a:r>
          </a:p>
          <a:p>
            <a:pPr lvl="1">
              <a:buSzTx/>
            </a:pPr>
            <a:r>
              <a:rPr lang="en-US" altLang="de-DE" sz="1600" dirty="0"/>
              <a:t>After block execution, the counter is increased.</a:t>
            </a:r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230A3-ABFF-47AC-9CF3-D260739A1D66}"/>
              </a:ext>
            </a:extLst>
          </p:cNvPr>
          <p:cNvSpPr txBox="1"/>
          <p:nvPr/>
        </p:nvSpPr>
        <p:spPr>
          <a:xfrm>
            <a:off x="1152525" y="3602038"/>
            <a:ext cx="3995738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53252" name="Group 4">
            <a:extLst>
              <a:ext uri="{FF2B5EF4-FFF2-40B4-BE49-F238E27FC236}">
                <a16:creationId xmlns:a16="http://schemas.microsoft.com/office/drawing/2014/main" id="{CDFB468A-8688-A645-84D6-6C6E23FF43B8}"/>
              </a:ext>
            </a:extLst>
          </p:cNvPr>
          <p:cNvGrpSpPr>
            <a:grpSpLocks/>
          </p:cNvGrpSpPr>
          <p:nvPr/>
        </p:nvGrpSpPr>
        <p:grpSpPr bwMode="auto">
          <a:xfrm rot="1456863">
            <a:off x="3105150" y="3406775"/>
            <a:ext cx="793750" cy="1062038"/>
            <a:chOff x="4141894" y="2641520"/>
            <a:chExt cx="1057143" cy="14016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A2ABE7-9B1C-46F2-8178-8F818E04E031}"/>
                </a:ext>
              </a:extLst>
            </p:cNvPr>
            <p:cNvSpPr/>
            <p:nvPr/>
          </p:nvSpPr>
          <p:spPr>
            <a:xfrm rot="20143137">
              <a:off x="4141463" y="3681482"/>
              <a:ext cx="621600" cy="360367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35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D49726-9EAD-43B7-A885-1C9AB7C29B56}"/>
                </a:ext>
              </a:extLst>
            </p:cNvPr>
            <p:cNvCxnSpPr>
              <a:stCxn id="6" idx="0"/>
            </p:cNvCxnSpPr>
            <p:nvPr/>
          </p:nvCxnSpPr>
          <p:spPr>
            <a:xfrm rot="20143137" flipV="1">
              <a:off x="4146075" y="2641140"/>
              <a:ext cx="1050799" cy="88206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539291-B67F-4AD6-81B3-CDF3D35DC20F}"/>
              </a:ext>
            </a:extLst>
          </p:cNvPr>
          <p:cNvSpPr txBox="1"/>
          <p:nvPr/>
        </p:nvSpPr>
        <p:spPr>
          <a:xfrm>
            <a:off x="3910013" y="3127375"/>
            <a:ext cx="2301875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3. increase counter</a:t>
            </a:r>
          </a:p>
        </p:txBody>
      </p:sp>
    </p:spTree>
    <p:extLst>
      <p:ext uri="{BB962C8B-B14F-4D97-AF65-F5344CB8AC3E}">
        <p14:creationId xmlns:p14="http://schemas.microsoft.com/office/powerpoint/2010/main" val="3449621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EE01AEAA-DAD0-0847-916C-4598CEBD1B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898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pPr lvl="1">
              <a:buSzTx/>
            </a:pPr>
            <a:r>
              <a:rPr lang="en-US" altLang="de-DE" sz="1600" b="1" dirty="0"/>
              <a:t>The condition is checked every time before the whole block is executed.</a:t>
            </a:r>
          </a:p>
          <a:p>
            <a:pPr lvl="1">
              <a:buSzTx/>
            </a:pPr>
            <a:r>
              <a:rPr lang="en-US" altLang="de-DE" sz="1600" dirty="0"/>
              <a:t>After block execution, the counter is increased.</a:t>
            </a:r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137CE-BD6E-48B7-B9D6-FD4018785625}"/>
              </a:ext>
            </a:extLst>
          </p:cNvPr>
          <p:cNvSpPr txBox="1"/>
          <p:nvPr/>
        </p:nvSpPr>
        <p:spPr>
          <a:xfrm>
            <a:off x="1157288" y="3602038"/>
            <a:ext cx="3995737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F32D9-9285-4499-8DEC-411FB39E7A23}"/>
              </a:ext>
            </a:extLst>
          </p:cNvPr>
          <p:cNvSpPr txBox="1"/>
          <p:nvPr/>
        </p:nvSpPr>
        <p:spPr>
          <a:xfrm>
            <a:off x="1966913" y="3222625"/>
            <a:ext cx="2430462" cy="30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CE79C2-4B9E-48D7-A217-2B2A88A42493}"/>
              </a:ext>
            </a:extLst>
          </p:cNvPr>
          <p:cNvSpPr/>
          <p:nvPr/>
        </p:nvSpPr>
        <p:spPr>
          <a:xfrm>
            <a:off x="2306638" y="4078288"/>
            <a:ext cx="625475" cy="30003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E86B8A-CDF2-4A4B-A404-755A4DC8C4F5}"/>
              </a:ext>
            </a:extLst>
          </p:cNvPr>
          <p:cNvCxnSpPr>
            <a:stCxn id="6" idx="0"/>
          </p:cNvCxnSpPr>
          <p:nvPr/>
        </p:nvCxnSpPr>
        <p:spPr>
          <a:xfrm flipV="1">
            <a:off x="2619375" y="3222625"/>
            <a:ext cx="106363" cy="855663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757FE7-ED88-460C-ADDE-AFDAB01B65DB}"/>
              </a:ext>
            </a:extLst>
          </p:cNvPr>
          <p:cNvSpPr/>
          <p:nvPr/>
        </p:nvSpPr>
        <p:spPr>
          <a:xfrm>
            <a:off x="2295525" y="4075113"/>
            <a:ext cx="647700" cy="2921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850E010-87C8-45F1-9F37-3C75EAEDB83A}"/>
              </a:ext>
            </a:extLst>
          </p:cNvPr>
          <p:cNvSpPr/>
          <p:nvPr/>
        </p:nvSpPr>
        <p:spPr>
          <a:xfrm flipH="1">
            <a:off x="2089150" y="4171950"/>
            <a:ext cx="1571625" cy="463550"/>
          </a:xfrm>
          <a:prstGeom prst="arc">
            <a:avLst>
              <a:gd name="adj1" fmla="val 20735500"/>
              <a:gd name="adj2" fmla="val 11975779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73D3-B445-487A-BD34-88EE49A0DB37}"/>
              </a:ext>
            </a:extLst>
          </p:cNvPr>
          <p:cNvSpPr txBox="1"/>
          <p:nvPr/>
        </p:nvSpPr>
        <p:spPr>
          <a:xfrm>
            <a:off x="1965325" y="2744788"/>
            <a:ext cx="2052638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2. check condition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rgbClr val="00B050"/>
                </a:solidFill>
                <a:latin typeface="+mn-lt"/>
              </a:rPr>
              <a:t>If true: code is executed</a:t>
            </a:r>
          </a:p>
        </p:txBody>
      </p:sp>
    </p:spTree>
    <p:extLst>
      <p:ext uri="{BB962C8B-B14F-4D97-AF65-F5344CB8AC3E}">
        <p14:creationId xmlns:p14="http://schemas.microsoft.com/office/powerpoint/2010/main" val="403723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B3967D2B-8D8F-1640-A3B7-297FC9FFA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898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pPr lvl="1">
              <a:buSzTx/>
            </a:pPr>
            <a:r>
              <a:rPr lang="en-US" altLang="de-DE" sz="1600" dirty="0"/>
              <a:t>The condition is checked every time before the whole block is executed.</a:t>
            </a:r>
          </a:p>
          <a:p>
            <a:pPr lvl="1">
              <a:buSzTx/>
            </a:pPr>
            <a:r>
              <a:rPr lang="en-US" altLang="de-DE" sz="1600" b="1" dirty="0"/>
              <a:t>After block execution, the counter is increased.</a:t>
            </a:r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037F5-3C9E-489C-B5FF-6B3EE9AC25AD}"/>
              </a:ext>
            </a:extLst>
          </p:cNvPr>
          <p:cNvSpPr txBox="1"/>
          <p:nvPr/>
        </p:nvSpPr>
        <p:spPr>
          <a:xfrm>
            <a:off x="1152525" y="3602038"/>
            <a:ext cx="3995738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55300" name="Group 4">
            <a:extLst>
              <a:ext uri="{FF2B5EF4-FFF2-40B4-BE49-F238E27FC236}">
                <a16:creationId xmlns:a16="http://schemas.microsoft.com/office/drawing/2014/main" id="{B22B6125-148C-F544-BB1F-4D838A6042B6}"/>
              </a:ext>
            </a:extLst>
          </p:cNvPr>
          <p:cNvGrpSpPr>
            <a:grpSpLocks/>
          </p:cNvGrpSpPr>
          <p:nvPr/>
        </p:nvGrpSpPr>
        <p:grpSpPr bwMode="auto">
          <a:xfrm rot="1456863">
            <a:off x="3105150" y="3406775"/>
            <a:ext cx="793750" cy="1062038"/>
            <a:chOff x="4141894" y="2641520"/>
            <a:chExt cx="1057143" cy="14016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86A1A3-FC9B-4EC5-9300-1CD631D2BDE5}"/>
                </a:ext>
              </a:extLst>
            </p:cNvPr>
            <p:cNvSpPr/>
            <p:nvPr/>
          </p:nvSpPr>
          <p:spPr>
            <a:xfrm rot="20143137">
              <a:off x="4141463" y="3681482"/>
              <a:ext cx="621600" cy="360367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35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892C2DC-E3B2-429E-951A-C279CDFAC643}"/>
                </a:ext>
              </a:extLst>
            </p:cNvPr>
            <p:cNvCxnSpPr>
              <a:stCxn id="6" idx="0"/>
            </p:cNvCxnSpPr>
            <p:nvPr/>
          </p:nvCxnSpPr>
          <p:spPr>
            <a:xfrm rot="20143137" flipV="1">
              <a:off x="4146075" y="2641140"/>
              <a:ext cx="1050799" cy="88206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6088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FA3B6C31-15E8-9B43-9B8D-2404152BC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250" y="1341438"/>
            <a:ext cx="8293100" cy="2058987"/>
          </a:xfrm>
        </p:spPr>
        <p:txBody>
          <a:bodyPr/>
          <a:lstStyle/>
          <a:p>
            <a:r>
              <a:rPr lang="en-US" altLang="de-DE" sz="1800" dirty="0"/>
              <a:t>The </a:t>
            </a:r>
            <a:r>
              <a:rPr lang="en-US" altLang="de-DE" sz="1800" dirty="0">
                <a:solidFill>
                  <a:srgbClr val="0000FF"/>
                </a:solidFill>
                <a:ea typeface="Courier" pitchFamily="2" charset="0"/>
                <a:cs typeface="Courier" pitchFamily="2" charset="0"/>
              </a:rPr>
              <a:t>for</a:t>
            </a:r>
            <a:r>
              <a:rPr lang="en-US" altLang="de-DE" sz="1800" dirty="0"/>
              <a:t> statement allows to execute some lines of code </a:t>
            </a:r>
            <a:r>
              <a:rPr lang="en-US" altLang="de-DE" sz="1800" i="1" dirty="0"/>
              <a:t>for</a:t>
            </a:r>
            <a:r>
              <a:rPr lang="en-US" altLang="de-DE" sz="1800" dirty="0"/>
              <a:t> several times</a:t>
            </a:r>
          </a:p>
          <a:p>
            <a:pPr lvl="1">
              <a:buSzTx/>
            </a:pPr>
            <a:r>
              <a:rPr lang="en-US" altLang="de-DE" sz="1600" dirty="0"/>
              <a:t>The initializer is only executed once; at the beginning.</a:t>
            </a:r>
          </a:p>
          <a:p>
            <a:pPr lvl="1">
              <a:buSzTx/>
            </a:pPr>
            <a:r>
              <a:rPr lang="en-US" altLang="de-DE" sz="1600" b="1" dirty="0"/>
              <a:t>The condition is checked every time </a:t>
            </a:r>
            <a:r>
              <a:rPr lang="en-US" altLang="de-DE" sz="1600" dirty="0">
                <a:solidFill>
                  <a:srgbClr val="C00000"/>
                </a:solidFill>
              </a:rPr>
              <a:t>before the whole block is jumped over</a:t>
            </a:r>
            <a:r>
              <a:rPr lang="en-US" altLang="de-DE" sz="1600" b="1" dirty="0"/>
              <a:t>.</a:t>
            </a:r>
          </a:p>
          <a:p>
            <a:pPr lvl="1">
              <a:buSzTx/>
            </a:pPr>
            <a:r>
              <a:rPr lang="en-US" altLang="de-DE" sz="1600" dirty="0"/>
              <a:t>After block execution, the counter is increased.</a:t>
            </a:r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ECDD-E506-4943-8954-57E4B2C6BC40}"/>
              </a:ext>
            </a:extLst>
          </p:cNvPr>
          <p:cNvSpPr txBox="1"/>
          <p:nvPr/>
        </p:nvSpPr>
        <p:spPr>
          <a:xfrm>
            <a:off x="1152525" y="3602038"/>
            <a:ext cx="3995738" cy="1338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20418D-DA16-424C-8709-2002A371ECB4}"/>
              </a:ext>
            </a:extLst>
          </p:cNvPr>
          <p:cNvCxnSpPr/>
          <p:nvPr/>
        </p:nvCxnSpPr>
        <p:spPr>
          <a:xfrm flipH="1" flipV="1">
            <a:off x="1042988" y="4222750"/>
            <a:ext cx="1252537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86C0C-6029-4320-BD79-EC18FEC8C63B}"/>
              </a:ext>
            </a:extLst>
          </p:cNvPr>
          <p:cNvCxnSpPr/>
          <p:nvPr/>
        </p:nvCxnSpPr>
        <p:spPr>
          <a:xfrm flipH="1" flipV="1">
            <a:off x="1039813" y="4208463"/>
            <a:ext cx="3175" cy="533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71DA6-0D75-40C2-8AA5-E5D5D687910E}"/>
              </a:ext>
            </a:extLst>
          </p:cNvPr>
          <p:cNvCxnSpPr/>
          <p:nvPr/>
        </p:nvCxnSpPr>
        <p:spPr>
          <a:xfrm>
            <a:off x="1054100" y="4738688"/>
            <a:ext cx="325438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CECED1-0ABF-4D31-92D8-4BD5A7BB7469}"/>
              </a:ext>
            </a:extLst>
          </p:cNvPr>
          <p:cNvCxnSpPr/>
          <p:nvPr/>
        </p:nvCxnSpPr>
        <p:spPr>
          <a:xfrm>
            <a:off x="1373188" y="4733925"/>
            <a:ext cx="0" cy="32385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6A6909-0861-4138-9798-847DCA2CBC17}"/>
              </a:ext>
            </a:extLst>
          </p:cNvPr>
          <p:cNvSpPr txBox="1"/>
          <p:nvPr/>
        </p:nvSpPr>
        <p:spPr>
          <a:xfrm>
            <a:off x="1938338" y="2744788"/>
            <a:ext cx="2052637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2. check condition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rgbClr val="FF0000"/>
                </a:solidFill>
                <a:latin typeface="+mn-lt"/>
              </a:rPr>
              <a:t>If false: exit the loop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EB20B-FD3E-4F0C-AA54-2A04F20C9833}"/>
              </a:ext>
            </a:extLst>
          </p:cNvPr>
          <p:cNvSpPr/>
          <p:nvPr/>
        </p:nvSpPr>
        <p:spPr>
          <a:xfrm>
            <a:off x="2295525" y="4062413"/>
            <a:ext cx="620713" cy="34766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E4CDBE-7C7E-4D93-B8EF-B5EBE1DCEEB6}"/>
              </a:ext>
            </a:extLst>
          </p:cNvPr>
          <p:cNvSpPr/>
          <p:nvPr/>
        </p:nvSpPr>
        <p:spPr>
          <a:xfrm>
            <a:off x="2295525" y="4062413"/>
            <a:ext cx="620713" cy="3476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A2712-0FFA-4376-A007-CBB9EAB8F8F2}"/>
              </a:ext>
            </a:extLst>
          </p:cNvPr>
          <p:cNvCxnSpPr/>
          <p:nvPr/>
        </p:nvCxnSpPr>
        <p:spPr>
          <a:xfrm flipV="1">
            <a:off x="2619375" y="3222625"/>
            <a:ext cx="106363" cy="855663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1438"/>
            <a:ext cx="8293100" cy="12779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0000FF"/>
                </a:solidFill>
                <a:cs typeface="Courier"/>
              </a:rPr>
              <a:t>for</a:t>
            </a:r>
            <a:r>
              <a:rPr lang="en-US" sz="1800" dirty="0"/>
              <a:t> statement allows to execute some lines of code </a:t>
            </a:r>
            <a:r>
              <a:rPr lang="en-US" sz="1800" i="1" dirty="0"/>
              <a:t>for</a:t>
            </a:r>
            <a:r>
              <a:rPr lang="en-US" sz="1800" dirty="0"/>
              <a:t> several times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/>
              <a:t>The initializer is only executed once; at the beginning.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/>
              <a:t>The condition is checked every time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600" dirty="0"/>
              <a:t>After block execution, the counter is increased.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46977-5329-43B7-9B4D-945D0C532094}"/>
              </a:ext>
            </a:extLst>
          </p:cNvPr>
          <p:cNvSpPr txBox="1"/>
          <p:nvPr/>
        </p:nvSpPr>
        <p:spPr>
          <a:xfrm>
            <a:off x="1052513" y="2987675"/>
            <a:ext cx="2886075" cy="1893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200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 dirty="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200" dirty="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something at each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    // iteration of the loop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1A9513"/>
                </a:solidFill>
                <a:latin typeface="Courier"/>
                <a:cs typeface="Courier"/>
              </a:rPr>
              <a:t>// do another thing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6BF352-9D20-4205-9571-FF5E4F6D50B6}"/>
              </a:ext>
            </a:extLst>
          </p:cNvPr>
          <p:cNvCxnSpPr/>
          <p:nvPr/>
        </p:nvCxnSpPr>
        <p:spPr>
          <a:xfrm>
            <a:off x="1166813" y="3182938"/>
            <a:ext cx="0" cy="32385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208A3D-8D7C-4711-8400-FAF271C3F045}"/>
              </a:ext>
            </a:extLst>
          </p:cNvPr>
          <p:cNvCxnSpPr/>
          <p:nvPr/>
        </p:nvCxnSpPr>
        <p:spPr>
          <a:xfrm flipH="1" flipV="1">
            <a:off x="842963" y="3616325"/>
            <a:ext cx="2159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6CC7-9DB0-44A8-8B13-F74AC31B66E5}"/>
              </a:ext>
            </a:extLst>
          </p:cNvPr>
          <p:cNvCxnSpPr/>
          <p:nvPr/>
        </p:nvCxnSpPr>
        <p:spPr>
          <a:xfrm flipV="1">
            <a:off x="842963" y="3616325"/>
            <a:ext cx="4762" cy="7000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164B9-3E10-4B94-B7AC-6CB5A03490AA}"/>
              </a:ext>
            </a:extLst>
          </p:cNvPr>
          <p:cNvCxnSpPr/>
          <p:nvPr/>
        </p:nvCxnSpPr>
        <p:spPr>
          <a:xfrm>
            <a:off x="842963" y="4316413"/>
            <a:ext cx="323850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DEBA44-1DBC-4247-9DFC-6D62C68D38BB}"/>
              </a:ext>
            </a:extLst>
          </p:cNvPr>
          <p:cNvCxnSpPr/>
          <p:nvPr/>
        </p:nvCxnSpPr>
        <p:spPr>
          <a:xfrm>
            <a:off x="1166813" y="4316413"/>
            <a:ext cx="0" cy="32543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92FA347-FDB0-45DD-BFDD-85CB789BF065}"/>
              </a:ext>
            </a:extLst>
          </p:cNvPr>
          <p:cNvSpPr/>
          <p:nvPr/>
        </p:nvSpPr>
        <p:spPr>
          <a:xfrm flipH="1">
            <a:off x="1852613" y="3646488"/>
            <a:ext cx="1295400" cy="595312"/>
          </a:xfrm>
          <a:prstGeom prst="arc">
            <a:avLst>
              <a:gd name="adj1" fmla="val 19348582"/>
              <a:gd name="adj2" fmla="val 1317616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B6FBC-23D7-456F-B44F-CFDAFF00083A}"/>
              </a:ext>
            </a:extLst>
          </p:cNvPr>
          <p:cNvSpPr txBox="1"/>
          <p:nvPr/>
        </p:nvSpPr>
        <p:spPr>
          <a:xfrm>
            <a:off x="4346575" y="2971800"/>
            <a:ext cx="2817813" cy="196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35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The counter is initialized</a:t>
            </a: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35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check condition: </a:t>
            </a:r>
          </a:p>
          <a:p>
            <a:pPr marL="557213" lvl="1" indent="-21431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srgbClr val="00B050"/>
                </a:solidFill>
                <a:latin typeface="+mn-lt"/>
              </a:rPr>
              <a:t>if true: execution code in the loop </a:t>
            </a:r>
          </a:p>
          <a:p>
            <a:pPr marL="557213" lvl="1" indent="-21431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srgbClr val="FF0000"/>
                </a:solidFill>
                <a:latin typeface="+mn-lt"/>
              </a:rPr>
              <a:t>if false: exit the loop </a:t>
            </a: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35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increase counter</a:t>
            </a:r>
          </a:p>
          <a:p>
            <a:pPr marL="257175" indent="-257175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GB" sz="135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Step 2 and 3 are repeated until the condition is false and the loop exits</a:t>
            </a:r>
          </a:p>
        </p:txBody>
      </p:sp>
    </p:spTree>
    <p:extLst>
      <p:ext uri="{BB962C8B-B14F-4D97-AF65-F5344CB8AC3E}">
        <p14:creationId xmlns:p14="http://schemas.microsoft.com/office/powerpoint/2010/main" val="1003440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7220-7EF6-7C49-B051-B3AEEA4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Hands-on/Demo: Loops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5B3D8FFD-2896-E14E-98D0-EAE22CDF56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de-DE" sz="1800" dirty="0"/>
          </a:p>
          <a:p>
            <a:r>
              <a:rPr lang="en-US" altLang="de-DE" sz="1800" dirty="0"/>
              <a:t>Let’s look at a simple loop implementation. </a:t>
            </a:r>
          </a:p>
          <a:p>
            <a:pPr lvl="1"/>
            <a:r>
              <a:rPr lang="en-US" altLang="de-DE" sz="1600" dirty="0"/>
              <a:t>Open </a:t>
            </a:r>
            <a:r>
              <a:rPr lang="en-US" altLang="de-DE" sz="1600" i="1" dirty="0" err="1"/>
              <a:t>simple_loop.ijm</a:t>
            </a:r>
            <a:r>
              <a:rPr lang="en-US" altLang="de-DE" sz="1600" i="1" dirty="0"/>
              <a:t> </a:t>
            </a:r>
            <a:r>
              <a:rPr lang="en-US" altLang="de-DE" sz="1600" dirty="0"/>
              <a:t>and run it. </a:t>
            </a:r>
          </a:p>
          <a:p>
            <a:pPr lvl="1"/>
            <a:r>
              <a:rPr lang="en-US" altLang="de-DE" sz="1600" dirty="0"/>
              <a:t>How many lines are printed as output </a:t>
            </a:r>
            <a:r>
              <a:rPr lang="en-US" altLang="de-DE" sz="1600" b="1" dirty="0"/>
              <a:t>within the loop</a:t>
            </a:r>
            <a:r>
              <a:rPr lang="en-US" altLang="de-DE" sz="1600" dirty="0"/>
              <a:t>? </a:t>
            </a:r>
          </a:p>
          <a:p>
            <a:endParaRPr lang="en-US" altLang="de-DE" dirty="0"/>
          </a:p>
        </p:txBody>
      </p:sp>
      <p:sp>
        <p:nvSpPr>
          <p:cNvPr id="69636" name="Picture 7">
            <a:extLst>
              <a:ext uri="{FF2B5EF4-FFF2-40B4-BE49-F238E27FC236}">
                <a16:creationId xmlns:a16="http://schemas.microsoft.com/office/drawing/2014/main" id="{99D7DB16-DD4E-1348-ACA4-CF201FB840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6688" y="3573463"/>
            <a:ext cx="16700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CB2B0-0951-2B4C-910D-1BCB522EA469}"/>
              </a:ext>
            </a:extLst>
          </p:cNvPr>
          <p:cNvSpPr txBox="1"/>
          <p:nvPr/>
        </p:nvSpPr>
        <p:spPr>
          <a:xfrm>
            <a:off x="5940455" y="5642156"/>
            <a:ext cx="813043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5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simple_loop.ijm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1BFC4-7A1C-3C4C-B936-13E91224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56657"/>
            <a:ext cx="4773786" cy="25534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7220-7EF6-7C49-B051-B3AEEA4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Exercise</a:t>
            </a:r>
            <a:r>
              <a:rPr lang="en-US" dirty="0"/>
              <a:t>: For Loop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5B3D8FFD-2896-E14E-98D0-EAE22CDF56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de-DE" sz="18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Exercise: Measure statistics and print mean intensity of each slice of a stack. </a:t>
            </a:r>
          </a:p>
          <a:p>
            <a:endParaRPr lang="en-US" altLang="de-DE" dirty="0"/>
          </a:p>
          <a:p>
            <a:r>
              <a:rPr lang="en-US" altLang="de-DE" sz="1600" dirty="0"/>
              <a:t>Open </a:t>
            </a:r>
            <a:r>
              <a:rPr lang="en-US" altLang="de-DE" sz="1600" dirty="0" err="1"/>
              <a:t>mri-stack.tif</a:t>
            </a:r>
            <a:r>
              <a:rPr lang="en-US" altLang="de-DE" sz="1600" dirty="0"/>
              <a:t>. </a:t>
            </a:r>
          </a:p>
          <a:p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Get the </a:t>
            </a:r>
            <a:r>
              <a:rPr lang="en-US" altLang="de-DE" sz="1600" b="1" dirty="0">
                <a:solidFill>
                  <a:schemeClr val="tx2">
                    <a:lumMod val="75000"/>
                  </a:schemeClr>
                </a:solidFill>
              </a:rPr>
              <a:t>total number of slices</a:t>
            </a:r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 in the open image</a:t>
            </a:r>
          </a:p>
          <a:p>
            <a:pPr lvl="1"/>
            <a:r>
              <a:rPr lang="en-US" altLang="de-DE" sz="1400" dirty="0">
                <a:solidFill>
                  <a:schemeClr val="tx2">
                    <a:lumMod val="75000"/>
                  </a:schemeClr>
                </a:solidFill>
              </a:rPr>
              <a:t>Use </a:t>
            </a:r>
            <a:r>
              <a:rPr lang="en-US" altLang="de-DE" sz="1400" dirty="0" err="1">
                <a:solidFill>
                  <a:srgbClr val="A79C00"/>
                </a:solidFill>
              </a:rPr>
              <a:t>Stack.getDimensions</a:t>
            </a:r>
            <a:endParaRPr lang="en-US" altLang="de-DE" sz="1400" dirty="0">
              <a:solidFill>
                <a:srgbClr val="A79C00"/>
              </a:solidFill>
            </a:endParaRPr>
          </a:p>
          <a:p>
            <a:r>
              <a:rPr lang="en-US" altLang="de-DE" sz="1600" dirty="0"/>
              <a:t>Use </a:t>
            </a:r>
            <a:r>
              <a:rPr lang="en-US" altLang="de-DE" sz="1600" dirty="0">
                <a:solidFill>
                  <a:srgbClr val="0432FF"/>
                </a:solidFill>
              </a:rPr>
              <a:t>for </a:t>
            </a:r>
            <a:r>
              <a:rPr lang="en-US" altLang="de-DE" sz="1600" dirty="0"/>
              <a:t>loop to go through each slice. </a:t>
            </a:r>
          </a:p>
          <a:p>
            <a:pPr lvl="1"/>
            <a:r>
              <a:rPr lang="en-US" altLang="de-DE" sz="1600" dirty="0">
                <a:solidFill>
                  <a:schemeClr val="tx2">
                    <a:lumMod val="75000"/>
                  </a:schemeClr>
                </a:solidFill>
              </a:rPr>
              <a:t>Hint:</a:t>
            </a:r>
            <a:r>
              <a:rPr lang="en-US" altLang="de-DE" sz="1600" dirty="0">
                <a:solidFill>
                  <a:srgbClr val="A79C00"/>
                </a:solidFill>
                <a:latin typeface="Courier"/>
              </a:rPr>
              <a:t> </a:t>
            </a:r>
            <a:r>
              <a:rPr lang="en-US" altLang="de-DE" sz="1400" dirty="0" err="1">
                <a:solidFill>
                  <a:srgbClr val="A79C00"/>
                </a:solidFill>
              </a:rPr>
              <a:t>Stack.setSlice</a:t>
            </a:r>
            <a:r>
              <a:rPr lang="en-US" altLang="de-DE" sz="1200" dirty="0">
                <a:solidFill>
                  <a:srgbClr val="FF0000"/>
                </a:solidFill>
              </a:rPr>
              <a:t>(</a:t>
            </a:r>
            <a:r>
              <a:rPr lang="en-US" altLang="de-DE" sz="1200" dirty="0">
                <a:solidFill>
                  <a:schemeClr val="tx1"/>
                </a:solidFill>
              </a:rPr>
              <a:t>n</a:t>
            </a:r>
            <a:r>
              <a:rPr lang="en-US" altLang="de-DE" sz="1200" dirty="0">
                <a:solidFill>
                  <a:srgbClr val="FF0000"/>
                </a:solidFill>
              </a:rPr>
              <a:t>)</a:t>
            </a:r>
            <a:r>
              <a:rPr lang="en-US" altLang="de-DE" sz="1400" dirty="0"/>
              <a:t> is used to set position to a slice number </a:t>
            </a:r>
          </a:p>
          <a:p>
            <a:r>
              <a:rPr lang="en-US" altLang="de-DE" sz="1600" dirty="0"/>
              <a:t>Measure statistics </a:t>
            </a:r>
          </a:p>
          <a:p>
            <a:pPr lvl="1"/>
            <a:r>
              <a:rPr lang="en-US" altLang="de-DE" sz="1400" dirty="0"/>
              <a:t>Hint: take inspiration from </a:t>
            </a:r>
            <a:r>
              <a:rPr lang="en-US" altLang="de-DE" sz="1400" dirty="0" err="1"/>
              <a:t>image_statistics.ijm</a:t>
            </a:r>
            <a:r>
              <a:rPr lang="en-US" altLang="de-DE" sz="1400" dirty="0"/>
              <a:t> </a:t>
            </a:r>
          </a:p>
          <a:p>
            <a:r>
              <a:rPr lang="en-US" altLang="de-DE" sz="1600" dirty="0"/>
              <a:t>Print mean at each slice. </a:t>
            </a:r>
          </a:p>
          <a:p>
            <a:endParaRPr lang="en-US" altLang="de-DE" sz="1600" dirty="0"/>
          </a:p>
          <a:p>
            <a:pPr marL="0" indent="0">
              <a:buNone/>
            </a:pPr>
            <a:r>
              <a:rPr lang="en-US" altLang="de-DE" sz="1600" b="1" dirty="0"/>
              <a:t>Tips: </a:t>
            </a:r>
          </a:p>
          <a:p>
            <a:r>
              <a:rPr lang="en-US" altLang="de-DE" sz="1400" dirty="0"/>
              <a:t>Have a look at </a:t>
            </a:r>
            <a:r>
              <a:rPr lang="en-US" altLang="de-DE" sz="1400" i="1" dirty="0" err="1"/>
              <a:t>exercise_template_stack_measurement_with_loop.ijm</a:t>
            </a:r>
            <a:r>
              <a:rPr lang="en-US" altLang="de-DE" sz="1400" dirty="0"/>
              <a:t> for help.</a:t>
            </a:r>
          </a:p>
          <a:p>
            <a:r>
              <a:rPr lang="en-US" altLang="de-DE" sz="1400" dirty="0"/>
              <a:t>Use macro-recorder if you are not sure of a command.</a:t>
            </a:r>
          </a:p>
          <a:p>
            <a:pPr marL="0" indent="0">
              <a:buNone/>
            </a:pPr>
            <a:endParaRPr lang="en-US" altLang="de-DE" sz="1400" dirty="0"/>
          </a:p>
        </p:txBody>
      </p:sp>
      <p:sp>
        <p:nvSpPr>
          <p:cNvPr id="69636" name="Picture 7">
            <a:extLst>
              <a:ext uri="{FF2B5EF4-FFF2-40B4-BE49-F238E27FC236}">
                <a16:creationId xmlns:a16="http://schemas.microsoft.com/office/drawing/2014/main" id="{99D7DB16-DD4E-1348-ACA4-CF201FB840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6688" y="3573463"/>
            <a:ext cx="167005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CB2B0-0951-2B4C-910D-1BCB522EA469}"/>
              </a:ext>
            </a:extLst>
          </p:cNvPr>
          <p:cNvSpPr txBox="1"/>
          <p:nvPr/>
        </p:nvSpPr>
        <p:spPr>
          <a:xfrm>
            <a:off x="5580112" y="6309320"/>
            <a:ext cx="3106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solution_stack_measurement_with_loop.ijm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3096-7797-F148-A21A-1C0C9EA16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63" y="2126000"/>
            <a:ext cx="1547137" cy="233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26D2-DCEE-0F41-A71F-B68BEF356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91" y="4238669"/>
            <a:ext cx="1452048" cy="1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6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2165350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Customizing a Macro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4D23A6-9408-5040-ACE1-1B939483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951" y="3024566"/>
            <a:ext cx="2355722" cy="21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26CE8-4F8F-074C-B8C0-91B863A26D82}"/>
              </a:ext>
            </a:extLst>
          </p:cNvPr>
          <p:cNvSpPr txBox="1"/>
          <p:nvPr/>
        </p:nvSpPr>
        <p:spPr>
          <a:xfrm>
            <a:off x="2582926" y="4254921"/>
            <a:ext cx="1416050" cy="830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/>
              <a:t>⚙️🛠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88C2-1A4D-874D-A1C3-55F4B3B0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Overview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67D9AF01-BB2B-9643-A5D2-37C7DE68FC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888" y="1600200"/>
            <a:ext cx="742791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de-DE" dirty="0"/>
              <a:t>Introduction to IJ Macros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Macro language basics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Macro Recorder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Troubleshooting 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Working with open images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Macro language advanced: </a:t>
            </a:r>
            <a:r>
              <a:rPr lang="en-US" altLang="de-DE" b="1" dirty="0"/>
              <a:t>Loops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Customizing a macro </a:t>
            </a:r>
          </a:p>
          <a:p>
            <a:pPr>
              <a:lnSpc>
                <a:spcPct val="150000"/>
              </a:lnSpc>
            </a:pPr>
            <a:r>
              <a:rPr lang="en-US" altLang="de-DE" dirty="0"/>
              <a:t>Good practices for reproducible results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2C54-B8C2-8A4A-953C-B4517F7D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Customize A Macro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A104B4-665B-7A4B-95D8-B51B89FC49A0}"/>
              </a:ext>
            </a:extLst>
          </p:cNvPr>
          <p:cNvSpPr txBox="1">
            <a:spLocks/>
          </p:cNvSpPr>
          <p:nvPr/>
        </p:nvSpPr>
        <p:spPr>
          <a:xfrm>
            <a:off x="468313" y="1392238"/>
            <a:ext cx="8064500" cy="22320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GB" sz="2000" dirty="0"/>
              <a:t>A good macro has to be: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/>
              <a:t>Generic: </a:t>
            </a:r>
            <a:r>
              <a:rPr lang="en-GB" sz="1800" dirty="0"/>
              <a:t>Adapt to different datasets</a:t>
            </a:r>
          </a:p>
          <a:p>
            <a:pPr fontAlgn="auto">
              <a:spcAft>
                <a:spcPts val="0"/>
              </a:spcAft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/>
              <a:t>Adjustable: </a:t>
            </a:r>
            <a:r>
              <a:rPr lang="en-GB" sz="1800" dirty="0"/>
              <a:t>Use </a:t>
            </a:r>
            <a:r>
              <a:rPr lang="en-GB" sz="1800" b="1" dirty="0"/>
              <a:t>variable </a:t>
            </a:r>
            <a:r>
              <a:rPr lang="en-GB" sz="1800" dirty="0"/>
              <a:t>to hold values not known at start</a:t>
            </a:r>
          </a:p>
          <a:p>
            <a:pPr fontAlgn="auto">
              <a:spcAft>
                <a:spcPts val="0"/>
              </a:spcAft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/>
              <a:t>Dynamic:</a:t>
            </a:r>
            <a:r>
              <a:rPr lang="en-GB" sz="1800" dirty="0"/>
              <a:t> Allow for variables to be computed on-the-fly</a:t>
            </a:r>
          </a:p>
          <a:p>
            <a:pPr fontAlgn="auto">
              <a:spcAft>
                <a:spcPts val="0"/>
              </a:spcAft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defRPr/>
            </a:pPr>
            <a:endParaRPr lang="en-GB" sz="18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GB" sz="2000" dirty="0"/>
          </a:p>
        </p:txBody>
      </p:sp>
      <p:grpSp>
        <p:nvGrpSpPr>
          <p:cNvPr id="72707" name="Group 11">
            <a:extLst>
              <a:ext uri="{FF2B5EF4-FFF2-40B4-BE49-F238E27FC236}">
                <a16:creationId xmlns:a16="http://schemas.microsoft.com/office/drawing/2014/main" id="{062FCF39-89CD-F34B-A318-2EC3D1712BD8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4275138"/>
            <a:ext cx="1943100" cy="1974850"/>
            <a:chOff x="6767874" y="3527385"/>
            <a:chExt cx="1944216" cy="1975331"/>
          </a:xfrm>
        </p:grpSpPr>
        <p:sp>
          <p:nvSpPr>
            <p:cNvPr id="72709" name="TextBox 6">
              <a:extLst>
                <a:ext uri="{FF2B5EF4-FFF2-40B4-BE49-F238E27FC236}">
                  <a16:creationId xmlns:a16="http://schemas.microsoft.com/office/drawing/2014/main" id="{80B8BEE7-0005-0D4B-A41D-C83FE3685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7874" y="3527385"/>
              <a:ext cx="194421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de-DE" sz="3200"/>
                <a:t>🍎🍏🍊🍑</a:t>
              </a:r>
            </a:p>
          </p:txBody>
        </p:sp>
        <p:sp>
          <p:nvSpPr>
            <p:cNvPr id="72710" name="TextBox 9">
              <a:extLst>
                <a:ext uri="{FF2B5EF4-FFF2-40B4-BE49-F238E27FC236}">
                  <a16:creationId xmlns:a16="http://schemas.microsoft.com/office/drawing/2014/main" id="{3114461B-884A-8E4D-BD69-88ED77CE1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0289" y="3933056"/>
              <a:ext cx="1579385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de-DE" sz="9600"/>
                <a:t>︸</a:t>
              </a:r>
            </a:p>
          </p:txBody>
        </p:sp>
        <p:sp>
          <p:nvSpPr>
            <p:cNvPr id="72711" name="TextBox 10">
              <a:extLst>
                <a:ext uri="{FF2B5EF4-FFF2-40B4-BE49-F238E27FC236}">
                  <a16:creationId xmlns:a16="http://schemas.microsoft.com/office/drawing/2014/main" id="{994A0A96-404A-6C41-A025-F324F2879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4517831"/>
              <a:ext cx="76815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de-DE" sz="2400"/>
                <a:t>Fruit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7EB0B2-2A77-0642-B1BB-A3FAB745629F}"/>
              </a:ext>
            </a:extLst>
          </p:cNvPr>
          <p:cNvSpPr txBox="1"/>
          <p:nvPr/>
        </p:nvSpPr>
        <p:spPr>
          <a:xfrm>
            <a:off x="3679825" y="4095750"/>
            <a:ext cx="5486400" cy="2338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>
                <a:solidFill>
                  <a:srgbClr val="17375E"/>
                </a:solidFill>
                <a:latin typeface="+mn-lt"/>
              </a:rPr>
              <a:t>Examples: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17375E"/>
                </a:solidFill>
                <a:latin typeface="+mn-lt"/>
              </a:rPr>
              <a:t>Process an image with </a:t>
            </a:r>
            <a:r>
              <a:rPr lang="en-GB" b="1" dirty="0">
                <a:solidFill>
                  <a:srgbClr val="17375E"/>
                </a:solidFill>
                <a:latin typeface="+mn-lt"/>
              </a:rPr>
              <a:t>an arbitrary name.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17375E"/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rgbClr val="17375E"/>
                </a:solidFill>
                <a:latin typeface="+mn-lt"/>
              </a:rPr>
              <a:t>Save an image or table </a:t>
            </a:r>
            <a:r>
              <a:rPr lang="en-GB" dirty="0">
                <a:solidFill>
                  <a:srgbClr val="17375E"/>
                </a:solidFill>
                <a:latin typeface="+mn-lt"/>
              </a:rPr>
              <a:t>with a custom name.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17375E"/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17375E"/>
                </a:solidFill>
                <a:latin typeface="+mn-lt"/>
              </a:rPr>
              <a:t>Filter an image according to </a:t>
            </a:r>
            <a:r>
              <a:rPr lang="en-GB" b="1" dirty="0">
                <a:solidFill>
                  <a:srgbClr val="17375E"/>
                </a:solidFill>
                <a:latin typeface="+mn-lt"/>
              </a:rPr>
              <a:t>some user input </a:t>
            </a:r>
            <a:r>
              <a:rPr lang="en-GB" dirty="0">
                <a:solidFill>
                  <a:srgbClr val="17375E"/>
                </a:solidFill>
                <a:latin typeface="+mn-lt"/>
              </a:rPr>
              <a:t>(for example blurring strength).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0601-F281-8C43-866F-486ABE44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Customize Command Parameters</a:t>
            </a:r>
          </a:p>
        </p:txBody>
      </p:sp>
      <p:sp>
        <p:nvSpPr>
          <p:cNvPr id="74755" name="TextBox 6">
            <a:extLst>
              <a:ext uri="{FF2B5EF4-FFF2-40B4-BE49-F238E27FC236}">
                <a16:creationId xmlns:a16="http://schemas.microsoft.com/office/drawing/2014/main" id="{81148BD6-C710-D04E-B525-8B45AFE9F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563" y="1773238"/>
            <a:ext cx="4324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de-DE" b="1"/>
              <a:t>Recorder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85E14-83CB-D641-B36D-620B8CE8E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779838"/>
            <a:ext cx="4324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de-DE" b="1"/>
              <a:t>Updated macro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B8F082C-2F57-4944-88D2-9A8B03A3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5678"/>
            <a:ext cx="6144935" cy="82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27723F5-FA67-6F47-B4C7-DF309A11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27" y="4362712"/>
            <a:ext cx="6144935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Customize command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Example: User specifies custom processing parameters.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E2907-BC73-B744-9D7C-74A8C814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9" y="3450788"/>
            <a:ext cx="5676106" cy="12613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7A633-C656-5B4B-BCEE-73F5D1C0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632174"/>
            <a:ext cx="2155298" cy="24620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6D76A7-3EFE-E84B-B16A-40910939AFFE}"/>
              </a:ext>
            </a:extLst>
          </p:cNvPr>
          <p:cNvSpPr/>
          <p:nvPr/>
        </p:nvSpPr>
        <p:spPr>
          <a:xfrm>
            <a:off x="477808" y="5979428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Question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why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is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it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useful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to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have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these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flexible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parameters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at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beginning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script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0B45E-9636-FE43-9E37-B99041CF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2" y="2634311"/>
            <a:ext cx="2186806" cy="2450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02D5F-2081-1141-AF63-B679E068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006" y="2507259"/>
            <a:ext cx="6306115" cy="25684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D1566E-E12F-4A4C-9577-B1C3FA2609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86"/>
          <a:stretch/>
        </p:blipFill>
        <p:spPr>
          <a:xfrm>
            <a:off x="5868144" y="5013175"/>
            <a:ext cx="2576314" cy="880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33C2B7-6ACA-7549-8AAB-025244F4D4A4}"/>
              </a:ext>
            </a:extLst>
          </p:cNvPr>
          <p:cNvSpPr txBox="1"/>
          <p:nvPr/>
        </p:nvSpPr>
        <p:spPr>
          <a:xfrm>
            <a:off x="7399697" y="2188589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custom_parameters.ijm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0504-8C56-7644-967B-D0B1E12E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Hands-on/Demo: Customize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73FD-77A8-214E-B95F-84061453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Start with the macro </a:t>
            </a:r>
            <a:r>
              <a:rPr lang="en-US" sz="1600" i="1" dirty="0" err="1"/>
              <a:t>demo_customize_macro.ijm</a:t>
            </a:r>
            <a:r>
              <a:rPr lang="en-US" sz="1600" i="1" dirty="0"/>
              <a:t> </a:t>
            </a:r>
          </a:p>
          <a:p>
            <a:pPr marL="0" indent="0">
              <a:buNone/>
            </a:pPr>
            <a:endParaRPr lang="en-US" sz="1600" i="1" dirty="0"/>
          </a:p>
          <a:p>
            <a:r>
              <a:rPr lang="en-US" sz="1600" b="1" dirty="0"/>
              <a:t>Activity 1</a:t>
            </a:r>
            <a:r>
              <a:rPr lang="en-US" sz="1600" dirty="0"/>
              <a:t>: Vary the value of sigma for Gaussian blur and see the results.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Activity 2</a:t>
            </a:r>
            <a:r>
              <a:rPr lang="en-US" sz="1600" dirty="0"/>
              <a:t>: Now, define a variable “</a:t>
            </a:r>
            <a:r>
              <a:rPr lang="en-US" sz="1600" dirty="0">
                <a:solidFill>
                  <a:schemeClr val="tx1"/>
                </a:solidFill>
              </a:rPr>
              <a:t>sigma</a:t>
            </a:r>
            <a:r>
              <a:rPr lang="en-US" sz="1600" dirty="0"/>
              <a:t>” which will hold the value for blurring strength. Modify the function. Change the value here and run the macro.</a:t>
            </a:r>
          </a:p>
          <a:p>
            <a:endParaRPr lang="en-US" sz="1600" dirty="0"/>
          </a:p>
          <a:p>
            <a:r>
              <a:rPr lang="en-US" sz="1600" dirty="0"/>
              <a:t>What is easier? Activity 1 or Activity 2?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663B5-B9E9-D642-9538-DBB9F2CC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92" y="4044622"/>
            <a:ext cx="2186806" cy="245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1831B-F0D0-D14B-A7B1-79D8C9426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98" y="4183812"/>
            <a:ext cx="3667284" cy="2043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27B46-F250-B44B-A9E3-753816CCEEB6}"/>
              </a:ext>
            </a:extLst>
          </p:cNvPr>
          <p:cNvSpPr txBox="1"/>
          <p:nvPr/>
        </p:nvSpPr>
        <p:spPr>
          <a:xfrm>
            <a:off x="6012160" y="6495495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solution_demo_customize_macro.ijm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70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6DD0-2887-274B-9CB6-2B06380A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Exercises: Making Macros more Generic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B0D54F-85D7-5B4A-AFE1-8271834499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2250" y="1196975"/>
            <a:ext cx="8293100" cy="5184775"/>
          </a:xfrm>
        </p:spPr>
        <p:txBody>
          <a:bodyPr rtlCol="0">
            <a:normAutofit fontScale="92500"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Exercise: Segment an image, make it usable for other images.</a:t>
            </a:r>
          </a:p>
          <a:p>
            <a:pPr fontAlgn="auto">
              <a:spcAft>
                <a:spcPts val="0"/>
              </a:spcAft>
              <a:defRPr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Start from the macro </a:t>
            </a:r>
            <a:r>
              <a:rPr lang="en-US" sz="1800" i="1" dirty="0" err="1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exercise_segment_cells_input_for_generalization.ijm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. 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Read it and make sure you understand what’s happening.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Open cells1.tiff and run it the macro.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Close cells1.tif and other images, tables.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Make the macro generic: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Use </a:t>
            </a:r>
            <a:r>
              <a:rPr lang="en-US" sz="1800" dirty="0" err="1">
                <a:solidFill>
                  <a:srgbClr val="A79C00"/>
                </a:solidFill>
              </a:rPr>
              <a:t>getTitle</a:t>
            </a:r>
            <a:r>
              <a:rPr lang="en-US" sz="1800" dirty="0">
                <a:solidFill>
                  <a:srgbClr val="A79C00"/>
                </a:solidFill>
              </a:rPr>
              <a:t>()</a:t>
            </a:r>
            <a:r>
              <a:rPr lang="en-US" sz="18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 get the image name into a </a:t>
            </a:r>
            <a:r>
              <a:rPr lang="en-US" sz="1800" dirty="0">
                <a:latin typeface="+mj-lt"/>
                <a:ea typeface="+mj-ea"/>
                <a:cs typeface="+mj-cs"/>
              </a:rPr>
              <a:t>variable.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Replace all occurrences of the name with the generic title.</a:t>
            </a:r>
          </a:p>
          <a:p>
            <a:pPr fontAlgn="auto">
              <a:spcAft>
                <a:spcPts val="0"/>
              </a:spcAft>
              <a:defRPr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Run the macro on cells2.tif. 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Does it work?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Tips: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If you don’t know a command, try to record it.</a:t>
            </a:r>
          </a:p>
        </p:txBody>
      </p:sp>
      <p:sp>
        <p:nvSpPr>
          <p:cNvPr id="78851" name="Picture 2">
            <a:extLst>
              <a:ext uri="{FF2B5EF4-FFF2-40B4-BE49-F238E27FC236}">
                <a16:creationId xmlns:a16="http://schemas.microsoft.com/office/drawing/2014/main" id="{8EE498B6-A130-3A42-8892-D9612B1D23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4538" y="1900238"/>
            <a:ext cx="1612900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5669-FE18-3546-BD8E-B81A4D888C58}"/>
              </a:ext>
            </a:extLst>
          </p:cNvPr>
          <p:cNvSpPr txBox="1"/>
          <p:nvPr/>
        </p:nvSpPr>
        <p:spPr>
          <a:xfrm>
            <a:off x="5868144" y="6488575"/>
            <a:ext cx="303801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solution_segment_cells_generalized.ijm</a:t>
            </a:r>
            <a:endParaRPr lang="de-DE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14039-7DB6-A04F-A065-9E10019D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359" y="2012465"/>
            <a:ext cx="1612591" cy="18331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0B39-B9FF-9440-992F-C0E1A710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Exercises: Making Macros more Generic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B0D54F-85D7-5B4A-AFE1-8271834499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1150" y="1052513"/>
            <a:ext cx="5845175" cy="5400675"/>
          </a:xfrm>
        </p:spPr>
        <p:txBody>
          <a:bodyPr rtlCol="0">
            <a:no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Exercise 2: Multichannel image and LUTs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400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Goal: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Macro that loads an image with 3 channels, splits the channels, changes the LUTs, then merges two of the channels.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2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Steps: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Open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the image Cell_image0.tif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Split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the channels.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Select the image with channel 1: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Change the LUT to magenta + enhance the contrast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Select the image with channel 3: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Change the LUT to cyan + enhance the contrast.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Merge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channels 1 and 3 (create a composite)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Convert in into an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RGB image.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Give a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new name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 the image. </a:t>
            </a:r>
          </a:p>
          <a:p>
            <a:pPr fontAlgn="auto">
              <a:spcAft>
                <a:spcPts val="0"/>
              </a:spcAft>
              <a:defRPr/>
            </a:pPr>
            <a:endParaRPr lang="en-US" sz="12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Now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the macro, clean it up and make it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general.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The macro should work for any 3-channeled image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Hint: Use </a:t>
            </a:r>
            <a:r>
              <a:rPr lang="en-US" sz="1200" dirty="0" err="1">
                <a:solidFill>
                  <a:srgbClr val="A79C00"/>
                </a:solidFill>
              </a:rPr>
              <a:t>getTitle</a:t>
            </a:r>
            <a:r>
              <a:rPr lang="en-US" sz="1200" dirty="0">
                <a:solidFill>
                  <a:srgbClr val="A79C00"/>
                </a:solidFill>
              </a:rPr>
              <a:t>()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as before to get image name into a variable.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Run the macro on Cell_image1.tif: Does it work?</a:t>
            </a:r>
          </a:p>
          <a:p>
            <a:pPr fontAlgn="auto">
              <a:spcAft>
                <a:spcPts val="0"/>
              </a:spcAft>
              <a:defRPr/>
            </a:pPr>
            <a:endParaRPr lang="en-US" sz="12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Tips: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Use the macro recorder to get a first macro, then clean it up and make it generic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80899" name="Picture 3">
            <a:extLst>
              <a:ext uri="{FF2B5EF4-FFF2-40B4-BE49-F238E27FC236}">
                <a16:creationId xmlns:a16="http://schemas.microsoft.com/office/drawing/2014/main" id="{730E7182-1AEB-5E4F-B882-C9D5E47C44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6325" y="1844675"/>
            <a:ext cx="2703513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0400F-6078-814D-A0DB-CC8CD4E438D5}"/>
              </a:ext>
            </a:extLst>
          </p:cNvPr>
          <p:cNvSpPr txBox="1"/>
          <p:nvPr/>
        </p:nvSpPr>
        <p:spPr>
          <a:xfrm>
            <a:off x="6176168" y="4879752"/>
            <a:ext cx="2663825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latin typeface="+mn-lt"/>
              </a:rPr>
              <a:t>Comment: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2060"/>
                </a:solidFill>
                <a:latin typeface="+mn-lt"/>
              </a:rPr>
              <a:t>When changing a LUT think about whether the new color makes sense or is misleading.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002060"/>
                </a:solidFill>
                <a:latin typeface="+mn-lt"/>
              </a:rPr>
              <a:t>Red -&gt; Magenta </a:t>
            </a:r>
            <a:r>
              <a:rPr lang="en-US" sz="1200" dirty="0">
                <a:solidFill>
                  <a:srgbClr val="002060"/>
                </a:solidFill>
                <a:latin typeface="+mn-lt"/>
              </a:rPr>
              <a:t>is definitely recommended (better visibility for color blind people).</a:t>
            </a:r>
          </a:p>
        </p:txBody>
      </p:sp>
      <p:sp>
        <p:nvSpPr>
          <p:cNvPr id="80901" name="TextBox 6">
            <a:extLst>
              <a:ext uri="{FF2B5EF4-FFF2-40B4-BE49-F238E27FC236}">
                <a16:creationId xmlns:a16="http://schemas.microsoft.com/office/drawing/2014/main" id="{F51DD9BA-1635-5049-A171-5971B33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3" y="4240213"/>
            <a:ext cx="273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de-DE" sz="1200" dirty="0"/>
              <a:t>Susanne </a:t>
            </a:r>
            <a:r>
              <a:rPr lang="en-GB" altLang="de-DE" sz="1200" dirty="0" err="1"/>
              <a:t>Hasse</a:t>
            </a:r>
            <a:r>
              <a:rPr lang="en-GB" altLang="de-DE" sz="1200" dirty="0"/>
              <a:t>, </a:t>
            </a:r>
            <a:r>
              <a:rPr lang="en-GB" altLang="de-DE" sz="1200" dirty="0" err="1"/>
              <a:t>Transgenomic</a:t>
            </a:r>
            <a:r>
              <a:rPr lang="en-GB" altLang="de-DE" sz="1200" dirty="0"/>
              <a:t> Facility, MPI-CBG,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BB606-B1D8-D744-9C21-8C6FB0A13909}"/>
              </a:ext>
            </a:extLst>
          </p:cNvPr>
          <p:cNvSpPr txBox="1"/>
          <p:nvPr/>
        </p:nvSpPr>
        <p:spPr>
          <a:xfrm>
            <a:off x="5901966" y="6411172"/>
            <a:ext cx="2911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Solution: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solution_multichannel_image_luts.ijm</a:t>
            </a:r>
            <a:endParaRPr lang="de-DE" sz="11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3B158-ECEA-9C47-ABDD-C5343A09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844824"/>
            <a:ext cx="2704368" cy="24045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50" y="2165350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Good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26CE8-4F8F-074C-B8C0-91B863A26D82}"/>
              </a:ext>
            </a:extLst>
          </p:cNvPr>
          <p:cNvSpPr txBox="1"/>
          <p:nvPr/>
        </p:nvSpPr>
        <p:spPr>
          <a:xfrm>
            <a:off x="3760788" y="3141663"/>
            <a:ext cx="185737" cy="8302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/>
          </a:p>
        </p:txBody>
      </p:sp>
      <p:pic>
        <p:nvPicPr>
          <p:cNvPr id="82947" name="Picture 7">
            <a:extLst>
              <a:ext uri="{FF2B5EF4-FFF2-40B4-BE49-F238E27FC236}">
                <a16:creationId xmlns:a16="http://schemas.microsoft.com/office/drawing/2014/main" id="{DBC0403D-78E1-2746-B863-B9DA8B96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3260725"/>
            <a:ext cx="1376363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1A12-7472-684A-9159-7D80AA55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5" y="400050"/>
            <a:ext cx="6562725" cy="79692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Good Practices for Reproducible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CDC3-538D-4F43-B481-1E33AF0E35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268760"/>
            <a:ext cx="8229600" cy="4852988"/>
          </a:xfrm>
        </p:spPr>
        <p:txBody>
          <a:bodyPr rtlCol="0">
            <a:no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Write macros.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This is the base for any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reproducibility and comparability 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(for example between main experiment and control).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Write comments.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Overview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What does the macro do?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Usage? For which image type?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Author, contact?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Write also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comments within the code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 lvl="2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What do these steps do?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Your colleagues and your future self will thank you! </a:t>
            </a:r>
            <a:endParaRPr lang="en-GB" sz="1800" b="1" dirty="0">
              <a:solidFill>
                <a:schemeClr val="tx2">
                  <a:lumMod val="75000"/>
                </a:schemeClr>
              </a:solidFill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Keep track of: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The original image name used to obtain a measure</a:t>
            </a:r>
          </a:p>
          <a:p>
            <a:pPr lvl="1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The analysis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63E58-0D47-F446-9E9B-A2FDD5F3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708920"/>
            <a:ext cx="2143072" cy="2353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755E-B197-3546-9B0E-4E8760B1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5" y="400050"/>
            <a:ext cx="6562725" cy="79692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Good Practices for Reproducible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52C0-AD5D-CA46-9E8C-5EEE6183F4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Write readable code:</a:t>
            </a:r>
            <a:endParaRPr lang="en-GB" sz="1800" dirty="0">
              <a:solidFill>
                <a:schemeClr val="tx2">
                  <a:lumMod val="75000"/>
                </a:schemeClr>
              </a:solidFill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Write comments.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Give variables meaningful names.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Use spaces between operators and operands.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Every command on its own line.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Use empty lines to separate important</a:t>
            </a:r>
            <a:br>
              <a:rPr lang="en-GB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parts.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600" dirty="0">
              <a:solidFill>
                <a:schemeClr val="tx2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2">
                    <a:lumMod val="75000"/>
                  </a:schemeClr>
                </a:solidFill>
              </a:rPr>
              <a:t>Keep it short and simple (KISS).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Write the code as clear and simple as possible, </a:t>
            </a:r>
            <a:br>
              <a:rPr lang="en-GB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so that it is easy to read and maintain</a:t>
            </a:r>
            <a:r>
              <a:rPr lang="en-GB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3935-3E80-5149-BB9C-01B67CC640B8}"/>
              </a:ext>
            </a:extLst>
          </p:cNvPr>
          <p:cNvSpPr txBox="1"/>
          <p:nvPr/>
        </p:nvSpPr>
        <p:spPr>
          <a:xfrm>
            <a:off x="6773352" y="4651526"/>
            <a:ext cx="1921464" cy="1234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25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25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</a:t>
            </a:r>
            <a:r>
              <a:rPr lang="en-US" sz="825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US" sz="825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highlight>
                  <a:srgbClr val="F2F2F2"/>
                </a:highlight>
                <a:latin typeface="Courier"/>
                <a:cs typeface="Courier"/>
              </a:rPr>
              <a:t>b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825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3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c 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US" sz="825" dirty="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8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25" dirty="0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execute algorithm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d = </a:t>
            </a:r>
            <a:r>
              <a:rPr lang="en-US" sz="825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a + b</a:t>
            </a:r>
            <a:r>
              <a:rPr lang="en-US" sz="825" dirty="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825" dirty="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 / c;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25" dirty="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evaluate result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D15F42-D772-644D-BF65-E6BF9D4B36F5}"/>
              </a:ext>
            </a:extLst>
          </p:cNvPr>
          <p:cNvGrpSpPr/>
          <p:nvPr/>
        </p:nvGrpSpPr>
        <p:grpSpPr>
          <a:xfrm>
            <a:off x="5958513" y="1556792"/>
            <a:ext cx="2736303" cy="471631"/>
            <a:chOff x="644638" y="5356722"/>
            <a:chExt cx="2736303" cy="4716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E21BF-C8B4-CF4D-9E32-DBA1C75018CB}"/>
                </a:ext>
              </a:extLst>
            </p:cNvPr>
            <p:cNvSpPr txBox="1"/>
            <p:nvPr/>
          </p:nvSpPr>
          <p:spPr>
            <a:xfrm>
              <a:off x="1187624" y="5356722"/>
              <a:ext cx="219331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A = w * h;</a:t>
              </a:r>
            </a:p>
            <a:p>
              <a:r>
                <a:rPr lang="en-US" sz="11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 A 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A6BDF0F-3947-D44C-B25C-454E85116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38" y="5357883"/>
              <a:ext cx="485081" cy="470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FD46CE-2279-234B-A1D2-1811BEF5AE62}"/>
              </a:ext>
            </a:extLst>
          </p:cNvPr>
          <p:cNvGrpSpPr/>
          <p:nvPr/>
        </p:nvGrpSpPr>
        <p:grpSpPr>
          <a:xfrm>
            <a:off x="5958513" y="2038745"/>
            <a:ext cx="2728288" cy="463167"/>
            <a:chOff x="4957308" y="5356722"/>
            <a:chExt cx="2728288" cy="4631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16053E-BCC2-8E45-BB5A-25A7051F7E35}"/>
                </a:ext>
              </a:extLst>
            </p:cNvPr>
            <p:cNvSpPr txBox="1"/>
            <p:nvPr/>
          </p:nvSpPr>
          <p:spPr>
            <a:xfrm>
              <a:off x="5512632" y="5356722"/>
              <a:ext cx="2172964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area = width * height;</a:t>
              </a:r>
            </a:p>
            <a:p>
              <a:r>
                <a:rPr lang="en-US" sz="1100" dirty="0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print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 area </a:t>
              </a:r>
              <a:r>
                <a:rPr lang="en-US" sz="11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US" sz="11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6662EDB1-FC09-0349-88F4-47ED43E40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08" y="5356723"/>
              <a:ext cx="532374" cy="46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Picture 2" descr="https://pbs.twimg.com/media/D1aJebJWoAASoGk.png">
            <a:extLst>
              <a:ext uri="{FF2B5EF4-FFF2-40B4-BE49-F238E27FC236}">
                <a16:creationId xmlns:a16="http://schemas.microsoft.com/office/drawing/2014/main" id="{D62ABF49-F2DD-4A43-9C12-931DF255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551"/>
            <a:ext cx="3075314" cy="15260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9A81-7C33-2544-B90F-38612ED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Summary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F408F0-4443-7143-B982-085EE6F662E7}"/>
              </a:ext>
            </a:extLst>
          </p:cNvPr>
          <p:cNvGrpSpPr/>
          <p:nvPr/>
        </p:nvGrpSpPr>
        <p:grpSpPr>
          <a:xfrm>
            <a:off x="827750" y="1298910"/>
            <a:ext cx="3373200" cy="2516400"/>
            <a:chOff x="1403648" y="2924944"/>
            <a:chExt cx="3140015" cy="241766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6F9CAC-E3A9-B34A-AE21-1D899BFD0A81}"/>
                </a:ext>
              </a:extLst>
            </p:cNvPr>
            <p:cNvGrpSpPr/>
            <p:nvPr/>
          </p:nvGrpSpPr>
          <p:grpSpPr>
            <a:xfrm>
              <a:off x="1403648" y="2924944"/>
              <a:ext cx="3140015" cy="2417669"/>
              <a:chOff x="4664402" y="1454682"/>
              <a:chExt cx="3140015" cy="241766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B9D2FDA-8262-014D-8A9A-66D442C88BE6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8EF779-1361-9443-8303-96252362EE85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basics</a:t>
                </a:r>
              </a:p>
            </p:txBody>
          </p:sp>
        </p:grp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55757863-E5FB-2049-9EFD-FB4E43CE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570" y="3501968"/>
              <a:ext cx="1077238" cy="151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D7FE9D-F11A-3940-A47E-680C5690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87" y="3650848"/>
              <a:ext cx="1108520" cy="116938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ABF17D-03BB-2D45-8869-52E3BAEE0E89}"/>
              </a:ext>
            </a:extLst>
          </p:cNvPr>
          <p:cNvGrpSpPr/>
          <p:nvPr/>
        </p:nvGrpSpPr>
        <p:grpSpPr>
          <a:xfrm>
            <a:off x="4434151" y="1298555"/>
            <a:ext cx="3374053" cy="2516755"/>
            <a:chOff x="4131494" y="628449"/>
            <a:chExt cx="3140015" cy="241766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63E657-7432-D345-A7FF-C2CA5224F86A}"/>
                </a:ext>
              </a:extLst>
            </p:cNvPr>
            <p:cNvGrpSpPr/>
            <p:nvPr/>
          </p:nvGrpSpPr>
          <p:grpSpPr>
            <a:xfrm>
              <a:off x="4131494" y="628449"/>
              <a:ext cx="3140015" cy="2417669"/>
              <a:chOff x="4664402" y="1454682"/>
              <a:chExt cx="3140015" cy="2417669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E86802D-9C9B-7B48-BD46-A47584F1E784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3A8050-2E84-B34B-AF67-51DD8F114271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recorder</a:t>
                </a:r>
              </a:p>
            </p:txBody>
          </p:sp>
        </p:grp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E6D0DB31-2E5D-EF4D-93C3-6A51389A5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810" y="1144841"/>
              <a:ext cx="1948908" cy="122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25EC4900-FF86-1347-88DA-B2F6EF093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853"/>
            <a:stretch/>
          </p:blipFill>
          <p:spPr bwMode="auto">
            <a:xfrm>
              <a:off x="4921696" y="1932899"/>
              <a:ext cx="2073784" cy="773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A1F6C-4180-7741-84B6-63CBCE59627A}"/>
              </a:ext>
            </a:extLst>
          </p:cNvPr>
          <p:cNvGrpSpPr/>
          <p:nvPr/>
        </p:nvGrpSpPr>
        <p:grpSpPr>
          <a:xfrm>
            <a:off x="873667" y="4005064"/>
            <a:ext cx="3373200" cy="2516400"/>
            <a:chOff x="4760742" y="3110242"/>
            <a:chExt cx="3140015" cy="241766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CDCD056-AF9C-924F-92FD-A28E606CEAE8}"/>
                </a:ext>
              </a:extLst>
            </p:cNvPr>
            <p:cNvGrpSpPr/>
            <p:nvPr/>
          </p:nvGrpSpPr>
          <p:grpSpPr>
            <a:xfrm>
              <a:off x="4760742" y="3110242"/>
              <a:ext cx="3140015" cy="2417669"/>
              <a:chOff x="4664402" y="1454682"/>
              <a:chExt cx="3140015" cy="2417669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EDDB691C-2644-8646-9823-F8C0303D3A85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6960B9-33F1-CA4A-92B1-10F4C626DAEE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for Images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8AAD70-043A-3446-A1CD-45F5FC20500E}"/>
                </a:ext>
              </a:extLst>
            </p:cNvPr>
            <p:cNvSpPr txBox="1"/>
            <p:nvPr/>
          </p:nvSpPr>
          <p:spPr>
            <a:xfrm>
              <a:off x="5056713" y="3674616"/>
              <a:ext cx="2165709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 err="1">
                  <a:highlight>
                    <a:srgbClr val="F2F2F2"/>
                  </a:highlight>
                  <a:latin typeface="Courier"/>
                  <a:cs typeface="Courier"/>
                </a:rPr>
                <a:t>imageTitle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 = </a:t>
              </a:r>
              <a:r>
                <a:rPr lang="en-US" sz="900" dirty="0" err="1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getTitle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()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endParaRPr lang="en-GB" sz="900" dirty="0"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do fancy processing here</a:t>
              </a: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...</a:t>
              </a:r>
            </a:p>
            <a:p>
              <a:endPara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select original image again</a:t>
              </a:r>
            </a:p>
            <a:p>
              <a:r>
                <a:rPr lang="en-US" sz="900" dirty="0" err="1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selectWindow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US" sz="900" dirty="0" err="1">
                  <a:highlight>
                    <a:srgbClr val="F2F2F2"/>
                  </a:highlight>
                  <a:latin typeface="Courier"/>
                  <a:cs typeface="Courier"/>
                </a:rPr>
                <a:t>imageTitle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  <a:endPara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F53D4DC-16FC-D74C-8098-F4E656EE3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76990"/>
              </p:ext>
            </p:extLst>
          </p:nvPr>
        </p:nvGraphicFramePr>
        <p:xfrm>
          <a:off x="2714481" y="5112655"/>
          <a:ext cx="1152128" cy="116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36">
                <a:tc>
                  <a:txBody>
                    <a:bodyPr/>
                    <a:lstStyle/>
                    <a:p>
                      <a:r>
                        <a:rPr lang="en-US" sz="900" dirty="0"/>
                        <a:t>Built-in command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009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rgbClr val="A79C00"/>
                          </a:solidFill>
                        </a:rPr>
                        <a:t>Stack.getDimensions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(width, height, channels, slices, frames)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US" sz="900" kern="1200" dirty="0" err="1">
                          <a:solidFill>
                            <a:srgbClr val="A79C00"/>
                          </a:solidFill>
                          <a:latin typeface="+mn-lt"/>
                          <a:ea typeface="+mn-ea"/>
                          <a:cs typeface="+mn-cs"/>
                        </a:rPr>
                        <a:t>Stack.getPosition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(channel, slice, frame)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B7D2D031-FFD2-A64B-A563-EC6EEA7258B5}"/>
              </a:ext>
            </a:extLst>
          </p:cNvPr>
          <p:cNvGrpSpPr/>
          <p:nvPr/>
        </p:nvGrpSpPr>
        <p:grpSpPr>
          <a:xfrm>
            <a:off x="4434151" y="4004709"/>
            <a:ext cx="3374053" cy="2516755"/>
            <a:chOff x="4664402" y="1454682"/>
            <a:chExt cx="3140015" cy="24176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5948D20A-6932-3440-B494-D2EF0A0BEC3C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106E0B-C254-3541-9819-FB9E4E723973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Good practices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061D03-9CE8-9A48-AFD4-87CF9447EC4A}"/>
              </a:ext>
            </a:extLst>
          </p:cNvPr>
          <p:cNvGrpSpPr/>
          <p:nvPr/>
        </p:nvGrpSpPr>
        <p:grpSpPr>
          <a:xfrm>
            <a:off x="4792312" y="4790526"/>
            <a:ext cx="2736303" cy="945120"/>
            <a:chOff x="5958513" y="960936"/>
            <a:chExt cx="2736303" cy="94512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FC5E3C-BBD8-CD43-A0A3-7BAFB49D79AE}"/>
                </a:ext>
              </a:extLst>
            </p:cNvPr>
            <p:cNvGrpSpPr/>
            <p:nvPr/>
          </p:nvGrpSpPr>
          <p:grpSpPr>
            <a:xfrm>
              <a:off x="5958513" y="960936"/>
              <a:ext cx="2736303" cy="471631"/>
              <a:chOff x="644638" y="5356722"/>
              <a:chExt cx="2736303" cy="47163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AD76EE-7FA5-F64A-91DD-B6F1AF4640B4}"/>
                  </a:ext>
                </a:extLst>
              </p:cNvPr>
              <p:cNvSpPr txBox="1"/>
              <p:nvPr/>
            </p:nvSpPr>
            <p:spPr>
              <a:xfrm>
                <a:off x="1187624" y="5356722"/>
                <a:ext cx="2193317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A = w * h;</a:t>
                </a:r>
              </a:p>
              <a:p>
                <a:r>
                  <a:rPr lang="en-US" sz="1100" dirty="0">
                    <a:solidFill>
                      <a:srgbClr val="A79C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print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(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 A 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)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;</a:t>
                </a:r>
              </a:p>
            </p:txBody>
          </p:sp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F5FA5B09-196F-E648-AD14-3F137ACCDE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638" y="5357883"/>
                <a:ext cx="485081" cy="470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1BF30B-2803-2D4B-861B-53164B0A5C51}"/>
                </a:ext>
              </a:extLst>
            </p:cNvPr>
            <p:cNvGrpSpPr/>
            <p:nvPr/>
          </p:nvGrpSpPr>
          <p:grpSpPr>
            <a:xfrm>
              <a:off x="5958513" y="1442889"/>
              <a:ext cx="2728288" cy="463167"/>
              <a:chOff x="4957308" y="5356722"/>
              <a:chExt cx="2728288" cy="46316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0DAFDC-D3E4-7442-AC5C-A65462C1869A}"/>
                  </a:ext>
                </a:extLst>
              </p:cNvPr>
              <p:cNvSpPr txBox="1"/>
              <p:nvPr/>
            </p:nvSpPr>
            <p:spPr>
              <a:xfrm>
                <a:off x="5512632" y="5356722"/>
                <a:ext cx="2172964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area = width * height;</a:t>
                </a:r>
              </a:p>
              <a:p>
                <a:r>
                  <a:rPr lang="en-US" sz="1100" dirty="0">
                    <a:solidFill>
                      <a:srgbClr val="A79C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print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(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 area 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)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;</a:t>
                </a:r>
              </a:p>
            </p:txBody>
          </p:sp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C7236A31-3D83-364F-A4DC-23D0981FE2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7308" y="5356723"/>
                <a:ext cx="532374" cy="463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C73B-4BD3-0F48-B7AD-BB5D3EBD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73A71-917A-4646-AC51-12F42262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your experience with IJ macros?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C0D15-8A4F-EB49-AE82-5612C0573368}"/>
              </a:ext>
            </a:extLst>
          </p:cNvPr>
          <p:cNvSpPr/>
          <p:nvPr/>
        </p:nvSpPr>
        <p:spPr>
          <a:xfrm>
            <a:off x="1561998" y="2060848"/>
            <a:ext cx="4464496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Opened and ran a macro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A4449-DC2E-4B46-B474-52129B3AB077}"/>
              </a:ext>
            </a:extLst>
          </p:cNvPr>
          <p:cNvSpPr/>
          <p:nvPr/>
        </p:nvSpPr>
        <p:spPr>
          <a:xfrm>
            <a:off x="1561998" y="3212976"/>
            <a:ext cx="4464496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Edited an existing macro to suit my needs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71EA1-E49B-5448-B4AE-A25BF6463D25}"/>
              </a:ext>
            </a:extLst>
          </p:cNvPr>
          <p:cNvSpPr/>
          <p:nvPr/>
        </p:nvSpPr>
        <p:spPr>
          <a:xfrm>
            <a:off x="1561998" y="4365104"/>
            <a:ext cx="4464496" cy="7920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Wrote a macro from scratch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486BD-D8CC-DE4B-9AF2-58D116762367}"/>
              </a:ext>
            </a:extLst>
          </p:cNvPr>
          <p:cNvSpPr/>
          <p:nvPr/>
        </p:nvSpPr>
        <p:spPr>
          <a:xfrm>
            <a:off x="1551924" y="5517232"/>
            <a:ext cx="4464496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don’t know what is a macro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3B60-0B97-EF4C-864B-29E125A8F91A}"/>
              </a:ext>
            </a:extLst>
          </p:cNvPr>
          <p:cNvSpPr txBox="1"/>
          <p:nvPr/>
        </p:nvSpPr>
        <p:spPr>
          <a:xfrm>
            <a:off x="835971" y="22722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2B7FB-BA82-D348-8EC1-BC71FBCC6954}"/>
              </a:ext>
            </a:extLst>
          </p:cNvPr>
          <p:cNvSpPr txBox="1"/>
          <p:nvPr/>
        </p:nvSpPr>
        <p:spPr>
          <a:xfrm>
            <a:off x="835971" y="3424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6776D-F149-EE49-A189-DD3D57FB14E9}"/>
              </a:ext>
            </a:extLst>
          </p:cNvPr>
          <p:cNvSpPr txBox="1"/>
          <p:nvPr/>
        </p:nvSpPr>
        <p:spPr>
          <a:xfrm>
            <a:off x="835971" y="4576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62208-95CF-6043-A0AF-163E8A414EE1}"/>
              </a:ext>
            </a:extLst>
          </p:cNvPr>
          <p:cNvSpPr txBox="1"/>
          <p:nvPr/>
        </p:nvSpPr>
        <p:spPr>
          <a:xfrm>
            <a:off x="853719" y="5728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2468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D2C-A440-DD46-977F-34E54477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38" y="2060575"/>
            <a:ext cx="6562725" cy="65246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b="1" dirty="0"/>
              <a:t>Introduction to IJ Macro </a:t>
            </a:r>
          </a:p>
        </p:txBody>
      </p:sp>
      <p:sp>
        <p:nvSpPr>
          <p:cNvPr id="15362" name="Picture 4">
            <a:extLst>
              <a:ext uri="{FF2B5EF4-FFF2-40B4-BE49-F238E27FC236}">
                <a16:creationId xmlns:a16="http://schemas.microsoft.com/office/drawing/2014/main" id="{741A3D9B-1C48-0342-B706-8F4A815C03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7563" y="3141663"/>
            <a:ext cx="24288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827D86-D8AE-3F46-B202-EB23D18D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30" y="2807928"/>
            <a:ext cx="209974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146-0737-7843-8FCA-5BD2490C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IJ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F1D4C-BA12-F446-BF4B-E652A6171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b="1" dirty="0"/>
              <a:t>Why would we want to write an IJ Macro?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/>
              <a:t>Automate</a:t>
            </a:r>
            <a:r>
              <a:rPr lang="en-GB" sz="1800" dirty="0"/>
              <a:t> a repetitive task: analyse many images.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sz="1800" dirty="0"/>
              <a:t>Make the analysis </a:t>
            </a:r>
            <a:r>
              <a:rPr lang="en-GB" sz="1800" b="1" dirty="0"/>
              <a:t>reproducible.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sz="1800" dirty="0"/>
              <a:t>A means to </a:t>
            </a:r>
            <a:r>
              <a:rPr lang="en-GB" sz="1800" b="1" dirty="0"/>
              <a:t>document</a:t>
            </a:r>
            <a:r>
              <a:rPr lang="en-GB" sz="1800" dirty="0"/>
              <a:t> what you did.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sz="1800" b="1" dirty="0"/>
              <a:t>Share</a:t>
            </a:r>
            <a:r>
              <a:rPr lang="en-GB" sz="1800" dirty="0"/>
              <a:t> the workflow with colleagues.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16387" name="Picture 4">
            <a:extLst>
              <a:ext uri="{FF2B5EF4-FFF2-40B4-BE49-F238E27FC236}">
                <a16:creationId xmlns:a16="http://schemas.microsoft.com/office/drawing/2014/main" id="{BF118218-6CA3-5644-A641-007A0F1EC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6463" y="3644900"/>
            <a:ext cx="43561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B2CE5-E5F0-6B43-ACC3-E1438E0E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693" y="3429000"/>
            <a:ext cx="4673299" cy="31814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B88C-97EA-514F-B7A5-1A05A15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IJ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8D03E-512E-4140-B5A8-E0FCEE89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b="1" dirty="0"/>
              <a:t>Why choose Macro as programming language?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sz="1800" dirty="0"/>
              <a:t>Macro is one of several programming languages in </a:t>
            </a:r>
            <a:br>
              <a:rPr lang="en-GB" sz="1800" dirty="0"/>
            </a:br>
            <a:r>
              <a:rPr lang="en-GB" sz="1800" dirty="0"/>
              <a:t>Fiji/ImageJ.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sz="1800" dirty="0"/>
              <a:t>It is a simple programming language.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Good to get started.</a:t>
            </a:r>
          </a:p>
          <a:p>
            <a:pPr lvl="1"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r>
              <a:rPr lang="en-GB" sz="1800" dirty="0"/>
              <a:t>It has the best user-experience: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b="1" dirty="0"/>
              <a:t>Autocomplete</a:t>
            </a:r>
            <a:r>
              <a:rPr lang="en-GB" dirty="0"/>
              <a:t>: game changer when </a:t>
            </a:r>
            <a:br>
              <a:rPr lang="en-GB" dirty="0"/>
            </a:br>
            <a:r>
              <a:rPr lang="en-GB" dirty="0"/>
              <a:t>writing code.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b="1" dirty="0"/>
              <a:t>Documentation</a:t>
            </a:r>
            <a:r>
              <a:rPr lang="en-GB" dirty="0"/>
              <a:t> exists.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b="1" dirty="0"/>
              <a:t>Macro recorder</a:t>
            </a:r>
            <a:r>
              <a:rPr lang="en-GB" dirty="0"/>
              <a:t> works well.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27CD1-D036-104A-8726-DB1E6093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14" y="2941260"/>
            <a:ext cx="3347864" cy="1569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86AAD-B73C-5443-8041-C22D801F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42" y="1195563"/>
            <a:ext cx="1482729" cy="15641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FBC36-E2FE-6D4D-B08F-C1C3A981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370" y="4653136"/>
            <a:ext cx="2843808" cy="20373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heme1_scionics_hzd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scionics_hzdr" id="{8CC3C926-69FF-2D48-8BCD-A806737FA973}" vid="{9E5F7A62-CF6E-9E43-A3C6-9A09154A163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32825</TotalTime>
  <Words>4722</Words>
  <Application>Microsoft Macintosh PowerPoint</Application>
  <PresentationFormat>On-screen Show (4:3)</PresentationFormat>
  <Paragraphs>906</Paragraphs>
  <Slides>59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Courier</vt:lpstr>
      <vt:lpstr>Times New Roman</vt:lpstr>
      <vt:lpstr>Wingdings</vt:lpstr>
      <vt:lpstr>Custom Design</vt:lpstr>
      <vt:lpstr>1_Theme1_scionics_hzdr</vt:lpstr>
      <vt:lpstr>Introduction to Image Analysis with FIJI</vt:lpstr>
      <vt:lpstr>Course schedule</vt:lpstr>
      <vt:lpstr>Recap: Machine Learning, Ilastik</vt:lpstr>
      <vt:lpstr>Today’s Goal</vt:lpstr>
      <vt:lpstr>Overview</vt:lpstr>
      <vt:lpstr>Poll</vt:lpstr>
      <vt:lpstr>Introduction to IJ Macro </vt:lpstr>
      <vt:lpstr>IJ Macros</vt:lpstr>
      <vt:lpstr>IJ Macros</vt:lpstr>
      <vt:lpstr>Syntax</vt:lpstr>
      <vt:lpstr>Syntax in IJ Macro Language</vt:lpstr>
      <vt:lpstr>IJ Macros Elements</vt:lpstr>
      <vt:lpstr>Variables</vt:lpstr>
      <vt:lpstr>Strings</vt:lpstr>
      <vt:lpstr>Numbers</vt:lpstr>
      <vt:lpstr>Operators</vt:lpstr>
      <vt:lpstr>Arrays</vt:lpstr>
      <vt:lpstr>// Comments</vt:lpstr>
      <vt:lpstr>Commands</vt:lpstr>
      <vt:lpstr>Quiz 1</vt:lpstr>
      <vt:lpstr>The Script Editor</vt:lpstr>
      <vt:lpstr>Demo/Hands-on: Language Basics</vt:lpstr>
      <vt:lpstr>Macro Recorder</vt:lpstr>
      <vt:lpstr>The Macro Recorder</vt:lpstr>
      <vt:lpstr>The Macro Recorder</vt:lpstr>
      <vt:lpstr>Demo/Hands-on: Macro Recorder </vt:lpstr>
      <vt:lpstr>Exercise 1: Macro Recorder</vt:lpstr>
      <vt:lpstr>Exercise 2: Macro Recorder</vt:lpstr>
      <vt:lpstr>Troubleshooting</vt:lpstr>
      <vt:lpstr>Troubleshooting</vt:lpstr>
      <vt:lpstr>Demo/Hands-on: Troubleshooting</vt:lpstr>
      <vt:lpstr>Quiz 2</vt:lpstr>
      <vt:lpstr>Working with Open Images</vt:lpstr>
      <vt:lpstr>Basic Commands to Work with Images</vt:lpstr>
      <vt:lpstr>Basic Commands to Work with Images</vt:lpstr>
      <vt:lpstr>Navigating in a Multi-Dimensional Image</vt:lpstr>
      <vt:lpstr>Demo/ Hands-on: Read Image Statistics</vt:lpstr>
      <vt:lpstr>IJ Macro Advanced: 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Hands-on/Demo: Loops</vt:lpstr>
      <vt:lpstr>Exercise: For Loop</vt:lpstr>
      <vt:lpstr>Customizing a Macro </vt:lpstr>
      <vt:lpstr>Customize A Macro</vt:lpstr>
      <vt:lpstr>Customize Command Parameters</vt:lpstr>
      <vt:lpstr>Customize command parameters</vt:lpstr>
      <vt:lpstr>Hands-on/Demo: Customize macro</vt:lpstr>
      <vt:lpstr>Exercises: Making Macros more Generic</vt:lpstr>
      <vt:lpstr>Exercises: Making Macros more Generic</vt:lpstr>
      <vt:lpstr>Good Practices</vt:lpstr>
      <vt:lpstr>Good Practices for Reproducible Results</vt:lpstr>
      <vt:lpstr>Good Practices for Reproducible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bio-image analysis with FIJI   3. ROIs &amp; Measures     Exercises correction</dc:title>
  <dc:creator>mpiadmin</dc:creator>
  <cp:lastModifiedBy>Gayathri Nadar</cp:lastModifiedBy>
  <cp:revision>584</cp:revision>
  <dcterms:created xsi:type="dcterms:W3CDTF">2015-03-30T15:05:40Z</dcterms:created>
  <dcterms:modified xsi:type="dcterms:W3CDTF">2021-04-28T14:07:53Z</dcterms:modified>
</cp:coreProperties>
</file>